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Lst>
  <p:notesMasterIdLst>
    <p:notesMasterId r:id="rId7"/>
  </p:notesMasterIdLst>
  <p:handoutMasterIdLst>
    <p:handoutMasterId r:id="rId8"/>
  </p:handoutMasterIdLst>
  <p:sldIdLst>
    <p:sldId id="259" r:id="rId2"/>
    <p:sldId id="273" r:id="rId3"/>
    <p:sldId id="292" r:id="rId4"/>
    <p:sldId id="293" r:id="rId5"/>
    <p:sldId id="272" r:id="rId6"/>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E438E84A-BF62-4843-9A82-460B17A5A0CC}">
          <p14:sldIdLst>
            <p14:sldId id="259"/>
            <p14:sldId id="273"/>
            <p14:sldId id="292"/>
            <p14:sldId id="293"/>
            <p14:sldId id="272"/>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nie McDonald" initials="MM" lastIdx="1" clrIdx="0">
    <p:extLst>
      <p:ext uri="{19B8F6BF-5375-455C-9EA6-DF929625EA0E}">
        <p15:presenceInfo xmlns:p15="http://schemas.microsoft.com/office/powerpoint/2012/main" userId="e4ecd403366f28f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61" autoAdjust="0"/>
    <p:restoredTop sz="94660"/>
  </p:normalViewPr>
  <p:slideViewPr>
    <p:cSldViewPr snapToGrid="0">
      <p:cViewPr varScale="1">
        <p:scale>
          <a:sx n="108" d="100"/>
          <a:sy n="108" d="100"/>
        </p:scale>
        <p:origin x="1542" y="108"/>
      </p:cViewPr>
      <p:guideLst>
        <p:guide orient="horz" pos="2160"/>
        <p:guide pos="2880"/>
      </p:guideLst>
    </p:cSldViewPr>
  </p:slideViewPr>
  <p:notesTextViewPr>
    <p:cViewPr>
      <p:scale>
        <a:sx n="1" d="1"/>
        <a:sy n="1" d="1"/>
      </p:scale>
      <p:origin x="0" y="0"/>
    </p:cViewPr>
  </p:notesTextViewPr>
  <p:notesViewPr>
    <p:cSldViewPr snapToGrid="0">
      <p:cViewPr varScale="1">
        <p:scale>
          <a:sx n="84" d="100"/>
          <a:sy n="84" d="100"/>
        </p:scale>
        <p:origin x="3828"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04148D7F-C7AA-432D-8E90-76C6B6088EFB}" type="datetimeFigureOut">
              <a:rPr lang="en-US" smtClean="0"/>
              <a:t>01/04/20</a:t>
            </a:fld>
            <a:endParaRPr lang="en-US"/>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6433"/>
          </a:xfrm>
          <a:prstGeom prst="rect">
            <a:avLst/>
          </a:prstGeom>
        </p:spPr>
        <p:txBody>
          <a:bodyPr vert="horz" lIns="91440" tIns="45720" rIns="91440" bIns="45720" rtlCol="0" anchor="b"/>
          <a:lstStyle>
            <a:lvl1pPr algn="r">
              <a:defRPr sz="1200"/>
            </a:lvl1pPr>
          </a:lstStyle>
          <a:p>
            <a:fld id="{FC02C252-12EC-4429-9B9A-D4B42FBB195A}" type="slidenum">
              <a:rPr lang="en-US" smtClean="0"/>
              <a:t>‹#›</a:t>
            </a:fld>
            <a:endParaRPr lang="en-US"/>
          </a:p>
        </p:txBody>
      </p:sp>
    </p:spTree>
    <p:extLst>
      <p:ext uri="{BB962C8B-B14F-4D97-AF65-F5344CB8AC3E}">
        <p14:creationId xmlns:p14="http://schemas.microsoft.com/office/powerpoint/2010/main" val="29606454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BFC6825E-98DB-4ABD-B837-8ED2C24C1254}" type="datetimeFigureOut">
              <a:rPr lang="en-US" smtClean="0"/>
              <a:t>01/04/20</a:t>
            </a:fld>
            <a:endParaRPr lang="en-US"/>
          </a:p>
        </p:txBody>
      </p:sp>
      <p:sp>
        <p:nvSpPr>
          <p:cNvPr id="4" name="Slide Image Placeholder 3"/>
          <p:cNvSpPr>
            <a:spLocks noGrp="1" noRot="1" noChangeAspect="1"/>
          </p:cNvSpPr>
          <p:nvPr>
            <p:ph type="sldImg" idx="2"/>
          </p:nvPr>
        </p:nvSpPr>
        <p:spPr>
          <a:xfrm>
            <a:off x="13382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8B5DCE77-2C49-44B7-986E-44FE77621204}" type="slidenum">
              <a:rPr lang="en-US" smtClean="0"/>
              <a:t>‹#›</a:t>
            </a:fld>
            <a:endParaRPr lang="en-US"/>
          </a:p>
        </p:txBody>
      </p:sp>
    </p:spTree>
    <p:extLst>
      <p:ext uri="{BB962C8B-B14F-4D97-AF65-F5344CB8AC3E}">
        <p14:creationId xmlns:p14="http://schemas.microsoft.com/office/powerpoint/2010/main" val="436849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8263" y="1162050"/>
            <a:ext cx="4181475" cy="3136900"/>
          </a:xfrm>
        </p:spPr>
      </p:sp>
      <p:sp>
        <p:nvSpPr>
          <p:cNvPr id="3" name="Notes Placeholder 2"/>
          <p:cNvSpPr>
            <a:spLocks noGrp="1"/>
          </p:cNvSpPr>
          <p:nvPr>
            <p:ph type="body" idx="1"/>
          </p:nvPr>
        </p:nvSpPr>
        <p:spPr/>
        <p:txBody>
          <a:bodyPr/>
          <a:lstStyle/>
          <a:p>
            <a:pPr algn="just">
              <a:spcBef>
                <a:spcPct val="0"/>
              </a:spcBef>
              <a:buFont typeface="Arial" pitchFamily="34" charset="0"/>
              <a:buChar char="•"/>
            </a:pPr>
            <a:endParaRPr lang="en-GB" dirty="0"/>
          </a:p>
        </p:txBody>
      </p:sp>
      <p:sp>
        <p:nvSpPr>
          <p:cNvPr id="4" name="Slide Number Placeholder 3"/>
          <p:cNvSpPr>
            <a:spLocks noGrp="1"/>
          </p:cNvSpPr>
          <p:nvPr>
            <p:ph type="sldNum" sz="quarter" idx="10"/>
          </p:nvPr>
        </p:nvSpPr>
        <p:spPr/>
        <p:txBody>
          <a:bodyPr/>
          <a:lstStyle/>
          <a:p>
            <a:fld id="{8B5DCE77-2C49-44B7-986E-44FE77621204}" type="slidenum">
              <a:rPr lang="en-US" smtClean="0"/>
              <a:t>1</a:t>
            </a:fld>
            <a:endParaRPr lang="en-US"/>
          </a:p>
        </p:txBody>
      </p:sp>
    </p:spTree>
    <p:extLst>
      <p:ext uri="{BB962C8B-B14F-4D97-AF65-F5344CB8AC3E}">
        <p14:creationId xmlns:p14="http://schemas.microsoft.com/office/powerpoint/2010/main" val="352891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8263" y="1162050"/>
            <a:ext cx="4181475" cy="3136900"/>
          </a:xfrm>
        </p:spPr>
      </p:sp>
      <p:sp>
        <p:nvSpPr>
          <p:cNvPr id="3" name="Notes Placeholder 2"/>
          <p:cNvSpPr>
            <a:spLocks noGrp="1"/>
          </p:cNvSpPr>
          <p:nvPr>
            <p:ph type="body" idx="1"/>
          </p:nvPr>
        </p:nvSpPr>
        <p:spPr/>
        <p:txBody>
          <a:bodyPr/>
          <a:lstStyle/>
          <a:p>
            <a:endParaRPr lang="en-US" dirty="0"/>
          </a:p>
          <a:p>
            <a:r>
              <a:rPr lang="en-US" dirty="0"/>
              <a:t>This brings to the conclusion of my presentation. I am happy to address any questions/ issues you may have.</a:t>
            </a:r>
          </a:p>
          <a:p>
            <a:endParaRPr lang="en-US" dirty="0"/>
          </a:p>
          <a:p>
            <a:r>
              <a:rPr lang="en-US" dirty="0"/>
              <a:t>Thank you for your attention.</a:t>
            </a:r>
          </a:p>
        </p:txBody>
      </p:sp>
      <p:sp>
        <p:nvSpPr>
          <p:cNvPr id="4" name="Slide Number Placeholder 3"/>
          <p:cNvSpPr>
            <a:spLocks noGrp="1"/>
          </p:cNvSpPr>
          <p:nvPr>
            <p:ph type="sldNum" sz="quarter" idx="10"/>
          </p:nvPr>
        </p:nvSpPr>
        <p:spPr/>
        <p:txBody>
          <a:bodyPr/>
          <a:lstStyle/>
          <a:p>
            <a:fld id="{8B5DCE77-2C49-44B7-986E-44FE77621204}" type="slidenum">
              <a:rPr lang="en-US" smtClean="0"/>
              <a:t>5</a:t>
            </a:fld>
            <a:endParaRPr lang="en-US"/>
          </a:p>
        </p:txBody>
      </p:sp>
    </p:spTree>
    <p:extLst>
      <p:ext uri="{BB962C8B-B14F-4D97-AF65-F5344CB8AC3E}">
        <p14:creationId xmlns:p14="http://schemas.microsoft.com/office/powerpoint/2010/main" val="252497518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11.jpe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sv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1_Title and Content">
    <p:bg>
      <p:bgPr>
        <a:blipFill dpi="0" rotWithShape="1">
          <a:blip r:embed="rId2">
            <a:lum/>
          </a:blip>
          <a:srcRect/>
          <a:stretch>
            <a:fillRect l="-18000" r="-18000"/>
          </a:stretch>
        </a:blipFill>
        <a:effectLst/>
      </p:bgPr>
    </p:bg>
    <p:spTree>
      <p:nvGrpSpPr>
        <p:cNvPr id="1" name=""/>
        <p:cNvGrpSpPr/>
        <p:nvPr/>
      </p:nvGrpSpPr>
      <p:grpSpPr>
        <a:xfrm>
          <a:off x="0" y="0"/>
          <a:ext cx="0" cy="0"/>
          <a:chOff x="0" y="0"/>
          <a:chExt cx="0" cy="0"/>
        </a:xfrm>
      </p:grpSpPr>
      <p:sp>
        <p:nvSpPr>
          <p:cNvPr id="5" name="Subtitle 2"/>
          <p:cNvSpPr txBox="1">
            <a:spLocks/>
          </p:cNvSpPr>
          <p:nvPr/>
        </p:nvSpPr>
        <p:spPr>
          <a:xfrm>
            <a:off x="7319158" y="6465628"/>
            <a:ext cx="1614050" cy="258531"/>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panose="0202060306040502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0" dirty="0">
                <a:solidFill>
                  <a:schemeClr val="bg1"/>
                </a:solidFill>
                <a:latin typeface="Arial" panose="020B0604020202020204" pitchFamily="34" charset="0"/>
                <a:cs typeface="Arial" panose="020B0604020202020204" pitchFamily="34" charset="0"/>
              </a:rPr>
              <a:t>www .t4dlaos.org</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373" y="5740400"/>
            <a:ext cx="8893628" cy="652087"/>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14372" y="5905216"/>
            <a:ext cx="784182" cy="37069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32563" y="5886114"/>
            <a:ext cx="1264624" cy="386532"/>
          </a:xfrm>
          <a:prstGeom prst="rect">
            <a:avLst/>
          </a:prstGeom>
        </p:spPr>
      </p:pic>
      <p:sp>
        <p:nvSpPr>
          <p:cNvPr id="14" name="Subtitle 2"/>
          <p:cNvSpPr txBox="1">
            <a:spLocks/>
          </p:cNvSpPr>
          <p:nvPr/>
        </p:nvSpPr>
        <p:spPr>
          <a:xfrm>
            <a:off x="2371786" y="382384"/>
            <a:ext cx="3751614" cy="876025"/>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panose="0202060306040502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spcBef>
                <a:spcPts val="0"/>
              </a:spcBef>
            </a:pPr>
            <a:r>
              <a:rPr lang="en-US" sz="1500" b="1" dirty="0">
                <a:solidFill>
                  <a:schemeClr val="bg1"/>
                </a:solidFill>
                <a:latin typeface="Arial" panose="020B0604020202020204" pitchFamily="34" charset="0"/>
                <a:cs typeface="Arial" panose="020B0604020202020204" pitchFamily="34" charset="0"/>
              </a:rPr>
              <a:t>Ministry</a:t>
            </a:r>
            <a:r>
              <a:rPr lang="en-US" sz="1500" b="1" baseline="0" dirty="0">
                <a:solidFill>
                  <a:schemeClr val="bg1"/>
                </a:solidFill>
                <a:latin typeface="Arial" panose="020B0604020202020204" pitchFamily="34" charset="0"/>
                <a:cs typeface="Arial" panose="020B0604020202020204" pitchFamily="34" charset="0"/>
              </a:rPr>
              <a:t> of Industry and Commerce</a:t>
            </a:r>
          </a:p>
          <a:p>
            <a:pPr algn="l">
              <a:lnSpc>
                <a:spcPct val="150000"/>
              </a:lnSpc>
              <a:spcBef>
                <a:spcPts val="0"/>
              </a:spcBef>
            </a:pPr>
            <a:r>
              <a:rPr lang="en-US" sz="1200" b="1" dirty="0">
                <a:solidFill>
                  <a:schemeClr val="bg1"/>
                </a:solidFill>
                <a:latin typeface="Arial" panose="020B0604020202020204" pitchFamily="34" charset="0"/>
                <a:cs typeface="Arial" panose="020B0604020202020204" pitchFamily="34" charset="0"/>
              </a:rPr>
              <a:t>Department of Planning and Cooperation</a:t>
            </a:r>
          </a:p>
          <a:p>
            <a:pPr algn="l">
              <a:lnSpc>
                <a:spcPct val="150000"/>
              </a:lnSpc>
              <a:spcBef>
                <a:spcPts val="0"/>
              </a:spcBef>
            </a:pPr>
            <a:r>
              <a:rPr lang="en-US" sz="1200" b="0" dirty="0">
                <a:solidFill>
                  <a:schemeClr val="bg1"/>
                </a:solidFill>
                <a:latin typeface="Arial" panose="020B0604020202020204" pitchFamily="34" charset="0"/>
                <a:cs typeface="Arial" panose="020B0604020202020204" pitchFamily="34" charset="0"/>
              </a:rPr>
              <a:t>NIU Division</a:t>
            </a:r>
          </a:p>
        </p:txBody>
      </p:sp>
      <p:pic>
        <p:nvPicPr>
          <p:cNvPr id="19" name="Picture 18">
            <a:extLst>
              <a:ext uri="{FF2B5EF4-FFF2-40B4-BE49-F238E27FC236}">
                <a16:creationId xmlns:a16="http://schemas.microsoft.com/office/drawing/2014/main" id="{E609199F-CB91-4F32-82D3-3C317860FF0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1656" r="54185"/>
          <a:stretch/>
        </p:blipFill>
        <p:spPr>
          <a:xfrm>
            <a:off x="2143186" y="498244"/>
            <a:ext cx="228600" cy="760166"/>
          </a:xfrm>
          <a:prstGeom prst="rect">
            <a:avLst/>
          </a:prstGeom>
        </p:spPr>
      </p:pic>
      <p:pic>
        <p:nvPicPr>
          <p:cNvPr id="4" name="Picture 3">
            <a:extLst>
              <a:ext uri="{FF2B5EF4-FFF2-40B4-BE49-F238E27FC236}">
                <a16:creationId xmlns:a16="http://schemas.microsoft.com/office/drawing/2014/main" id="{5B78D972-E091-45AD-B34D-C855C9DE376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9713" y="540643"/>
            <a:ext cx="1197033" cy="684514"/>
          </a:xfrm>
          <a:prstGeom prst="rect">
            <a:avLst/>
          </a:prstGeom>
        </p:spPr>
      </p:pic>
      <p:pic>
        <p:nvPicPr>
          <p:cNvPr id="11" name="Graphic 10">
            <a:extLst>
              <a:ext uri="{FF2B5EF4-FFF2-40B4-BE49-F238E27FC236}">
                <a16:creationId xmlns:a16="http://schemas.microsoft.com/office/drawing/2014/main" id="{BE473A12-63E5-4F68-A5CF-E3A7AD49F8D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31196" y="5901971"/>
            <a:ext cx="1332549" cy="398100"/>
          </a:xfrm>
          <a:prstGeom prst="rect">
            <a:avLst/>
          </a:prstGeom>
        </p:spPr>
      </p:pic>
      <p:sp>
        <p:nvSpPr>
          <p:cNvPr id="12" name="TextBox 11">
            <a:extLst>
              <a:ext uri="{FF2B5EF4-FFF2-40B4-BE49-F238E27FC236}">
                <a16:creationId xmlns:a16="http://schemas.microsoft.com/office/drawing/2014/main" id="{87A5F597-4A13-49D7-96A4-4AC9903B864D}"/>
              </a:ext>
            </a:extLst>
          </p:cNvPr>
          <p:cNvSpPr txBox="1"/>
          <p:nvPr/>
        </p:nvSpPr>
        <p:spPr>
          <a:xfrm>
            <a:off x="1103533" y="5707084"/>
            <a:ext cx="1140056" cy="276999"/>
          </a:xfrm>
          <a:prstGeom prst="rect">
            <a:avLst/>
          </a:prstGeom>
          <a:noFill/>
        </p:spPr>
        <p:txBody>
          <a:bodyPr wrap="none" rtlCol="0">
            <a:spAutoFit/>
          </a:bodyPr>
          <a:lstStyle/>
          <a:p>
            <a:r>
              <a:rPr lang="en-US" sz="1200" u="none" dirty="0">
                <a:solidFill>
                  <a:schemeClr val="bg1"/>
                </a:solidFill>
                <a:latin typeface="Arial" panose="020B0604020202020204" pitchFamily="34" charset="0"/>
                <a:cs typeface="Arial" panose="020B0604020202020204" pitchFamily="34" charset="0"/>
              </a:rPr>
              <a:t>Supported by:</a:t>
            </a:r>
          </a:p>
        </p:txBody>
      </p:sp>
      <p:pic>
        <p:nvPicPr>
          <p:cNvPr id="15" name="Picture 14">
            <a:extLst>
              <a:ext uri="{FF2B5EF4-FFF2-40B4-BE49-F238E27FC236}">
                <a16:creationId xmlns:a16="http://schemas.microsoft.com/office/drawing/2014/main" id="{DA0443D8-8DA4-463A-88FA-875510E1504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417427" y="5910838"/>
            <a:ext cx="1846136" cy="390210"/>
          </a:xfrm>
          <a:prstGeom prst="rect">
            <a:avLst/>
          </a:prstGeom>
        </p:spPr>
      </p:pic>
    </p:spTree>
    <p:extLst>
      <p:ext uri="{BB962C8B-B14F-4D97-AF65-F5344CB8AC3E}">
        <p14:creationId xmlns:p14="http://schemas.microsoft.com/office/powerpoint/2010/main" val="1596378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8649" y="876301"/>
            <a:ext cx="7750579" cy="743507"/>
          </a:xfrm>
        </p:spPr>
        <p:txBody>
          <a:bodyPr anchor="b">
            <a:normAutofit/>
          </a:bodyPr>
          <a:lstStyle>
            <a:lvl1pPr algn="l">
              <a:defRPr sz="27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628649" y="1619807"/>
            <a:ext cx="7750579" cy="493198"/>
          </a:xfrm>
        </p:spPr>
        <p:txBody>
          <a:bodyPr/>
          <a:lstStyle>
            <a:lvl1pPr marL="0" indent="0" algn="l">
              <a:buNone/>
              <a:defRPr sz="1800">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Footer Placeholder 4"/>
          <p:cNvSpPr>
            <a:spLocks noGrp="1"/>
          </p:cNvSpPr>
          <p:nvPr>
            <p:ph type="ftr" sz="quarter" idx="11"/>
          </p:nvPr>
        </p:nvSpPr>
        <p:spPr>
          <a:xfrm>
            <a:off x="2729696" y="6553881"/>
            <a:ext cx="3086100" cy="300599"/>
          </a:xfrm>
        </p:spPr>
        <p:txBody>
          <a:bodyPr/>
          <a:lstStyle/>
          <a:p>
            <a:endParaRPr lang="en-US" dirty="0"/>
          </a:p>
        </p:txBody>
      </p:sp>
      <p:sp>
        <p:nvSpPr>
          <p:cNvPr id="19" name="Content Placeholder 2"/>
          <p:cNvSpPr>
            <a:spLocks noGrp="1"/>
          </p:cNvSpPr>
          <p:nvPr>
            <p:ph sz="half" idx="13"/>
          </p:nvPr>
        </p:nvSpPr>
        <p:spPr>
          <a:xfrm>
            <a:off x="628649" y="2113006"/>
            <a:ext cx="7750579" cy="3971391"/>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8" name="Picture 17">
            <a:extLst>
              <a:ext uri="{FF2B5EF4-FFF2-40B4-BE49-F238E27FC236}">
                <a16:creationId xmlns:a16="http://schemas.microsoft.com/office/drawing/2014/main" id="{460369EF-421A-4F78-B2E3-305257A5E5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5686" y="366678"/>
            <a:ext cx="818074" cy="467809"/>
          </a:xfrm>
          <a:prstGeom prst="rect">
            <a:avLst/>
          </a:prstGeom>
        </p:spPr>
      </p:pic>
      <p:pic>
        <p:nvPicPr>
          <p:cNvPr id="22" name="Picture 21">
            <a:extLst>
              <a:ext uri="{FF2B5EF4-FFF2-40B4-BE49-F238E27FC236}">
                <a16:creationId xmlns:a16="http://schemas.microsoft.com/office/drawing/2014/main" id="{85FCEFD8-7B0F-41D8-9C97-92478F35D20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88946" y="6591994"/>
            <a:ext cx="412783" cy="195127"/>
          </a:xfrm>
          <a:prstGeom prst="rect">
            <a:avLst/>
          </a:prstGeom>
        </p:spPr>
      </p:pic>
      <p:pic>
        <p:nvPicPr>
          <p:cNvPr id="23" name="Picture 22">
            <a:extLst>
              <a:ext uri="{FF2B5EF4-FFF2-40B4-BE49-F238E27FC236}">
                <a16:creationId xmlns:a16="http://schemas.microsoft.com/office/drawing/2014/main" id="{517FFC8C-0AD8-4A4E-AB73-63421EE6DB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1958" y="6589139"/>
            <a:ext cx="665683" cy="203465"/>
          </a:xfrm>
          <a:prstGeom prst="rect">
            <a:avLst/>
          </a:prstGeom>
        </p:spPr>
      </p:pic>
      <p:pic>
        <p:nvPicPr>
          <p:cNvPr id="24" name="Picture 23">
            <a:extLst>
              <a:ext uri="{FF2B5EF4-FFF2-40B4-BE49-F238E27FC236}">
                <a16:creationId xmlns:a16="http://schemas.microsoft.com/office/drawing/2014/main" id="{57A233CF-A3C9-4A08-8732-D31CA076466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12400" y="6593425"/>
            <a:ext cx="881901" cy="185851"/>
          </a:xfrm>
          <a:prstGeom prst="rect">
            <a:avLst/>
          </a:prstGeom>
        </p:spPr>
      </p:pic>
      <p:pic>
        <p:nvPicPr>
          <p:cNvPr id="25" name="Graphic 24">
            <a:extLst>
              <a:ext uri="{FF2B5EF4-FFF2-40B4-BE49-F238E27FC236}">
                <a16:creationId xmlns:a16="http://schemas.microsoft.com/office/drawing/2014/main" id="{49CE4C8E-0AD5-4FBE-B08F-AB60456C2CA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23320" y="6587133"/>
            <a:ext cx="701435" cy="209554"/>
          </a:xfrm>
          <a:prstGeom prst="rect">
            <a:avLst/>
          </a:prstGeom>
        </p:spPr>
      </p:pic>
      <p:sp>
        <p:nvSpPr>
          <p:cNvPr id="14" name="Slide Number Placeholder 5">
            <a:extLst>
              <a:ext uri="{FF2B5EF4-FFF2-40B4-BE49-F238E27FC236}">
                <a16:creationId xmlns:a16="http://schemas.microsoft.com/office/drawing/2014/main" id="{E5A2A053-AF2B-4533-9D52-7E4E6E79FCBF}"/>
              </a:ext>
            </a:extLst>
          </p:cNvPr>
          <p:cNvSpPr>
            <a:spLocks noGrp="1"/>
          </p:cNvSpPr>
          <p:nvPr>
            <p:ph type="sldNum" sz="quarter" idx="4"/>
          </p:nvPr>
        </p:nvSpPr>
        <p:spPr>
          <a:xfrm>
            <a:off x="628650" y="6531376"/>
            <a:ext cx="2057400" cy="314794"/>
          </a:xfrm>
          <a:prstGeom prst="rect">
            <a:avLst/>
          </a:prstGeom>
        </p:spPr>
        <p:txBody>
          <a:bodyPr vert="horz" lIns="91440" tIns="45720" rIns="91440" bIns="45720" rtlCol="0" anchor="ctr"/>
          <a:lstStyle>
            <a:lvl1pPr algn="l">
              <a:defRPr sz="1200">
                <a:solidFill>
                  <a:schemeClr val="tx1">
                    <a:tint val="75000"/>
                  </a:schemeClr>
                </a:solidFill>
              </a:defRPr>
            </a:lvl1pPr>
          </a:lstStyle>
          <a:p>
            <a:fld id="{03A2AF7B-A19B-4455-B6F3-2D09E7BEA415}" type="slidenum">
              <a:rPr lang="en-US" smtClean="0"/>
              <a:t>‹#›</a:t>
            </a:fld>
            <a:endParaRPr lang="en-US"/>
          </a:p>
        </p:txBody>
      </p:sp>
      <p:sp>
        <p:nvSpPr>
          <p:cNvPr id="15" name="Rectangle 14">
            <a:extLst>
              <a:ext uri="{FF2B5EF4-FFF2-40B4-BE49-F238E27FC236}">
                <a16:creationId xmlns:a16="http://schemas.microsoft.com/office/drawing/2014/main" id="{90A94B15-5F06-4C56-BDD8-27831DCDF546}"/>
              </a:ext>
            </a:extLst>
          </p:cNvPr>
          <p:cNvSpPr/>
          <p:nvPr/>
        </p:nvSpPr>
        <p:spPr>
          <a:xfrm>
            <a:off x="0" y="6503944"/>
            <a:ext cx="9144000" cy="27432"/>
          </a:xfrm>
          <a:prstGeom prst="rect">
            <a:avLst/>
          </a:prstGeom>
          <a:solidFill>
            <a:schemeClr val="bg1"/>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endParaRPr kumimoji="0" lang="de-DE" sz="1350">
              <a:solidFill>
                <a:schemeClr val="bg1"/>
              </a:solidFill>
            </a:endParaRPr>
          </a:p>
        </p:txBody>
      </p:sp>
    </p:spTree>
    <p:extLst>
      <p:ext uri="{BB962C8B-B14F-4D97-AF65-F5344CB8AC3E}">
        <p14:creationId xmlns:p14="http://schemas.microsoft.com/office/powerpoint/2010/main" val="1068178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ustom Layout">
    <p:bg>
      <p:bgPr>
        <a:blipFill dpi="0" rotWithShape="1">
          <a:blip r:embed="rId2">
            <a:lum/>
          </a:blip>
          <a:srcRect/>
          <a:stretch>
            <a:fillRect l="-18000" r="-18000"/>
          </a:stretch>
        </a:blipFill>
        <a:effectLst/>
      </p:bgPr>
    </p:bg>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60D71EF1-A60D-4F97-B8E4-87632D88D108}"/>
              </a:ext>
            </a:extLst>
          </p:cNvPr>
          <p:cNvSpPr txBox="1">
            <a:spLocks/>
          </p:cNvSpPr>
          <p:nvPr/>
        </p:nvSpPr>
        <p:spPr>
          <a:xfrm>
            <a:off x="7319158" y="6465628"/>
            <a:ext cx="1614050" cy="258531"/>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panose="0202060306040502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0" dirty="0">
                <a:solidFill>
                  <a:schemeClr val="bg1"/>
                </a:solidFill>
                <a:latin typeface="Arial" panose="020B0604020202020204" pitchFamily="34" charset="0"/>
                <a:cs typeface="Arial" panose="020B0604020202020204" pitchFamily="34" charset="0"/>
              </a:rPr>
              <a:t>www .t4dlaos.org</a:t>
            </a:r>
          </a:p>
        </p:txBody>
      </p:sp>
      <p:pic>
        <p:nvPicPr>
          <p:cNvPr id="7" name="Picture 6">
            <a:extLst>
              <a:ext uri="{FF2B5EF4-FFF2-40B4-BE49-F238E27FC236}">
                <a16:creationId xmlns:a16="http://schemas.microsoft.com/office/drawing/2014/main" id="{CECF6248-1B79-426D-B4E4-765B116C5F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373" y="5740400"/>
            <a:ext cx="8893628" cy="652087"/>
          </a:xfrm>
          <a:prstGeom prst="rect">
            <a:avLst/>
          </a:prstGeom>
        </p:spPr>
      </p:pic>
      <p:pic>
        <p:nvPicPr>
          <p:cNvPr id="8" name="Picture 7">
            <a:extLst>
              <a:ext uri="{FF2B5EF4-FFF2-40B4-BE49-F238E27FC236}">
                <a16:creationId xmlns:a16="http://schemas.microsoft.com/office/drawing/2014/main" id="{530CB3C7-1895-45E7-B65E-FE7C247063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14372" y="5905216"/>
            <a:ext cx="784182" cy="370692"/>
          </a:xfrm>
          <a:prstGeom prst="rect">
            <a:avLst/>
          </a:prstGeom>
        </p:spPr>
      </p:pic>
      <p:pic>
        <p:nvPicPr>
          <p:cNvPr id="9" name="Picture 8">
            <a:extLst>
              <a:ext uri="{FF2B5EF4-FFF2-40B4-BE49-F238E27FC236}">
                <a16:creationId xmlns:a16="http://schemas.microsoft.com/office/drawing/2014/main" id="{80518B4F-0DF8-43A9-B26C-99F3796B212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32563" y="5886114"/>
            <a:ext cx="1264624" cy="386532"/>
          </a:xfrm>
          <a:prstGeom prst="rect">
            <a:avLst/>
          </a:prstGeom>
        </p:spPr>
      </p:pic>
      <p:pic>
        <p:nvPicPr>
          <p:cNvPr id="10" name="Picture 9">
            <a:extLst>
              <a:ext uri="{FF2B5EF4-FFF2-40B4-BE49-F238E27FC236}">
                <a16:creationId xmlns:a16="http://schemas.microsoft.com/office/drawing/2014/main" id="{76E95623-51A9-47A8-93BA-CDA8D173652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97754" y="5902844"/>
            <a:ext cx="1675391" cy="353071"/>
          </a:xfrm>
          <a:prstGeom prst="rect">
            <a:avLst/>
          </a:prstGeom>
        </p:spPr>
      </p:pic>
      <p:sp>
        <p:nvSpPr>
          <p:cNvPr id="11" name="Subtitle 2">
            <a:extLst>
              <a:ext uri="{FF2B5EF4-FFF2-40B4-BE49-F238E27FC236}">
                <a16:creationId xmlns:a16="http://schemas.microsoft.com/office/drawing/2014/main" id="{E57F287A-5A06-4A9E-9EEB-4F025ACC3764}"/>
              </a:ext>
            </a:extLst>
          </p:cNvPr>
          <p:cNvSpPr txBox="1">
            <a:spLocks/>
          </p:cNvSpPr>
          <p:nvPr/>
        </p:nvSpPr>
        <p:spPr>
          <a:xfrm>
            <a:off x="2371786" y="382384"/>
            <a:ext cx="3751614" cy="876025"/>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panose="0202060306040502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spcBef>
                <a:spcPts val="0"/>
              </a:spcBef>
            </a:pPr>
            <a:r>
              <a:rPr lang="en-US" sz="1500" b="1" dirty="0">
                <a:solidFill>
                  <a:schemeClr val="bg1"/>
                </a:solidFill>
                <a:latin typeface="Arial" panose="020B0604020202020204" pitchFamily="34" charset="0"/>
                <a:cs typeface="Arial" panose="020B0604020202020204" pitchFamily="34" charset="0"/>
              </a:rPr>
              <a:t>Ministry</a:t>
            </a:r>
            <a:r>
              <a:rPr lang="en-US" sz="1500" b="1" baseline="0" dirty="0">
                <a:solidFill>
                  <a:schemeClr val="bg1"/>
                </a:solidFill>
                <a:latin typeface="Arial" panose="020B0604020202020204" pitchFamily="34" charset="0"/>
                <a:cs typeface="Arial" panose="020B0604020202020204" pitchFamily="34" charset="0"/>
              </a:rPr>
              <a:t> of Industry and Commerce</a:t>
            </a:r>
          </a:p>
          <a:p>
            <a:pPr algn="l">
              <a:lnSpc>
                <a:spcPct val="150000"/>
              </a:lnSpc>
              <a:spcBef>
                <a:spcPts val="0"/>
              </a:spcBef>
            </a:pPr>
            <a:r>
              <a:rPr lang="en-US" sz="1200" b="1" dirty="0">
                <a:solidFill>
                  <a:schemeClr val="bg1"/>
                </a:solidFill>
                <a:latin typeface="Arial" panose="020B0604020202020204" pitchFamily="34" charset="0"/>
                <a:cs typeface="Arial" panose="020B0604020202020204" pitchFamily="34" charset="0"/>
              </a:rPr>
              <a:t>Department of Planning and Cooperation</a:t>
            </a:r>
          </a:p>
          <a:p>
            <a:pPr algn="l">
              <a:lnSpc>
                <a:spcPct val="150000"/>
              </a:lnSpc>
              <a:spcBef>
                <a:spcPts val="0"/>
              </a:spcBef>
            </a:pPr>
            <a:r>
              <a:rPr lang="en-US" sz="1200" b="0" dirty="0">
                <a:solidFill>
                  <a:schemeClr val="bg1"/>
                </a:solidFill>
                <a:latin typeface="Arial" panose="020B0604020202020204" pitchFamily="34" charset="0"/>
                <a:cs typeface="Arial" panose="020B0604020202020204" pitchFamily="34" charset="0"/>
              </a:rPr>
              <a:t>NIU Division</a:t>
            </a:r>
          </a:p>
        </p:txBody>
      </p:sp>
      <p:pic>
        <p:nvPicPr>
          <p:cNvPr id="12" name="Picture 11">
            <a:extLst>
              <a:ext uri="{FF2B5EF4-FFF2-40B4-BE49-F238E27FC236}">
                <a16:creationId xmlns:a16="http://schemas.microsoft.com/office/drawing/2014/main" id="{242E0CB0-BE8B-4FC1-9EA9-F7F10F14C76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9713" y="540643"/>
            <a:ext cx="1197033" cy="684514"/>
          </a:xfrm>
          <a:prstGeom prst="rect">
            <a:avLst/>
          </a:prstGeom>
        </p:spPr>
      </p:pic>
      <p:pic>
        <p:nvPicPr>
          <p:cNvPr id="13" name="Graphic 12">
            <a:extLst>
              <a:ext uri="{FF2B5EF4-FFF2-40B4-BE49-F238E27FC236}">
                <a16:creationId xmlns:a16="http://schemas.microsoft.com/office/drawing/2014/main" id="{C22932BD-693B-4DBC-B48B-98DF6413C99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31196" y="5901971"/>
            <a:ext cx="1332549" cy="398100"/>
          </a:xfrm>
          <a:prstGeom prst="rect">
            <a:avLst/>
          </a:prstGeom>
        </p:spPr>
      </p:pic>
      <p:sp>
        <p:nvSpPr>
          <p:cNvPr id="14" name="TextBox 13">
            <a:extLst>
              <a:ext uri="{FF2B5EF4-FFF2-40B4-BE49-F238E27FC236}">
                <a16:creationId xmlns:a16="http://schemas.microsoft.com/office/drawing/2014/main" id="{0108DB99-1EF2-4F16-A9C6-33ACC5408AE8}"/>
              </a:ext>
            </a:extLst>
          </p:cNvPr>
          <p:cNvSpPr txBox="1"/>
          <p:nvPr/>
        </p:nvSpPr>
        <p:spPr>
          <a:xfrm>
            <a:off x="1103533" y="5707084"/>
            <a:ext cx="1140056" cy="276999"/>
          </a:xfrm>
          <a:prstGeom prst="rect">
            <a:avLst/>
          </a:prstGeom>
          <a:noFill/>
        </p:spPr>
        <p:txBody>
          <a:bodyPr wrap="none" rtlCol="0">
            <a:spAutoFit/>
          </a:bodyPr>
          <a:lstStyle/>
          <a:p>
            <a:r>
              <a:rPr lang="en-US" sz="1200" u="none" dirty="0">
                <a:solidFill>
                  <a:schemeClr val="bg1"/>
                </a:solidFill>
                <a:latin typeface="Arial" panose="020B0604020202020204" pitchFamily="34" charset="0"/>
                <a:cs typeface="Arial" panose="020B0604020202020204" pitchFamily="34" charset="0"/>
              </a:rPr>
              <a:t>Supported by:</a:t>
            </a:r>
          </a:p>
        </p:txBody>
      </p:sp>
      <p:sp>
        <p:nvSpPr>
          <p:cNvPr id="15" name="Rectangle 14">
            <a:extLst>
              <a:ext uri="{FF2B5EF4-FFF2-40B4-BE49-F238E27FC236}">
                <a16:creationId xmlns:a16="http://schemas.microsoft.com/office/drawing/2014/main" id="{C595F293-AB95-41C6-A09B-348D98D6992A}"/>
              </a:ext>
            </a:extLst>
          </p:cNvPr>
          <p:cNvSpPr/>
          <p:nvPr/>
        </p:nvSpPr>
        <p:spPr>
          <a:xfrm>
            <a:off x="0" y="4842858"/>
            <a:ext cx="9144000" cy="27432"/>
          </a:xfrm>
          <a:prstGeom prst="rect">
            <a:avLst/>
          </a:prstGeom>
          <a:solidFill>
            <a:schemeClr val="bg1"/>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endParaRPr kumimoji="0" lang="de-DE" sz="1350"/>
          </a:p>
        </p:txBody>
      </p:sp>
      <p:sp>
        <p:nvSpPr>
          <p:cNvPr id="16" name="TextBox 15">
            <a:extLst>
              <a:ext uri="{FF2B5EF4-FFF2-40B4-BE49-F238E27FC236}">
                <a16:creationId xmlns:a16="http://schemas.microsoft.com/office/drawing/2014/main" id="{385B80E5-445C-4F19-9F8D-2A2237D10F5D}"/>
              </a:ext>
            </a:extLst>
          </p:cNvPr>
          <p:cNvSpPr txBox="1"/>
          <p:nvPr/>
        </p:nvSpPr>
        <p:spPr>
          <a:xfrm>
            <a:off x="2892829" y="2635135"/>
            <a:ext cx="3660352" cy="830997"/>
          </a:xfrm>
          <a:prstGeom prst="rect">
            <a:avLst/>
          </a:prstGeom>
          <a:noFill/>
        </p:spPr>
        <p:txBody>
          <a:bodyPr wrap="square" rtlCol="0">
            <a:spAutoFit/>
          </a:bodyPr>
          <a:lstStyle/>
          <a:p>
            <a:r>
              <a:rPr lang="en-US" sz="4800" b="1" kern="1200" dirty="0">
                <a:solidFill>
                  <a:schemeClr val="bg1"/>
                </a:solidFill>
                <a:latin typeface="Arial" panose="020B0604020202020204" pitchFamily="34" charset="0"/>
                <a:ea typeface="+mn-ea"/>
                <a:cs typeface="Arial" panose="020B0604020202020204" pitchFamily="34" charset="0"/>
              </a:rPr>
              <a:t>Thank you</a:t>
            </a:r>
          </a:p>
        </p:txBody>
      </p:sp>
    </p:spTree>
    <p:extLst>
      <p:ext uri="{BB962C8B-B14F-4D97-AF65-F5344CB8AC3E}">
        <p14:creationId xmlns:p14="http://schemas.microsoft.com/office/powerpoint/2010/main" val="4065872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76301"/>
            <a:ext cx="6858000" cy="743507"/>
          </a:xfrm>
        </p:spPr>
        <p:txBody>
          <a:bodyPr anchor="b">
            <a:normAutofit/>
          </a:bodyPr>
          <a:lstStyle>
            <a:lvl1pPr algn="l">
              <a:defRPr sz="36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143000" y="1619807"/>
            <a:ext cx="6858000" cy="493198"/>
          </a:xfrm>
        </p:spPr>
        <p:txBody>
          <a:bodyPr/>
          <a:lstStyle>
            <a:lvl1pPr marL="0" indent="0" algn="l">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18E96B29-EE88-4999-A04E-C4EB62CEDA6C}" type="datetimeFigureOut">
              <a:rPr lang="en-US" smtClean="0"/>
              <a:t>01/04/20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A2AF7B-A19B-4455-B6F3-2D09E7BEA415}" type="slidenum">
              <a:rPr lang="en-US" smtClean="0"/>
              <a:t>‹#›</a:t>
            </a:fld>
            <a:endParaRPr lang="en-US"/>
          </a:p>
        </p:txBody>
      </p:sp>
      <p:sp>
        <p:nvSpPr>
          <p:cNvPr id="11" name="Subtitle 2"/>
          <p:cNvSpPr txBox="1">
            <a:spLocks/>
          </p:cNvSpPr>
          <p:nvPr userDrawn="1"/>
        </p:nvSpPr>
        <p:spPr>
          <a:xfrm>
            <a:off x="7408218" y="6630310"/>
            <a:ext cx="1614050" cy="25853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panose="0202060306040502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0" dirty="0">
                <a:solidFill>
                  <a:schemeClr val="bg1"/>
                </a:solidFill>
                <a:latin typeface="Arial" panose="020B0604020202020204" pitchFamily="34" charset="0"/>
                <a:cs typeface="Arial" panose="020B0604020202020204" pitchFamily="34" charset="0"/>
              </a:rPr>
              <a:t>www .t4dlaos.org</a:t>
            </a:r>
          </a:p>
        </p:txBody>
      </p:sp>
      <p:sp>
        <p:nvSpPr>
          <p:cNvPr id="19" name="Content Placeholder 2"/>
          <p:cNvSpPr>
            <a:spLocks noGrp="1"/>
          </p:cNvSpPr>
          <p:nvPr>
            <p:ph sz="half" idx="13"/>
          </p:nvPr>
        </p:nvSpPr>
        <p:spPr>
          <a:xfrm>
            <a:off x="1143000" y="2113006"/>
            <a:ext cx="6858000" cy="3971391"/>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783012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286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A2AF7B-A19B-4455-B6F3-2D09E7BEA415}" type="slidenum">
              <a:rPr lang="en-US" smtClean="0"/>
              <a:t>‹#›</a:t>
            </a:fld>
            <a:endParaRPr lang="en-US"/>
          </a:p>
        </p:txBody>
      </p:sp>
    </p:spTree>
    <p:extLst>
      <p:ext uri="{BB962C8B-B14F-4D97-AF65-F5344CB8AC3E}">
        <p14:creationId xmlns:p14="http://schemas.microsoft.com/office/powerpoint/2010/main" val="139256441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73"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0063" y="1953330"/>
            <a:ext cx="8451174" cy="673902"/>
          </a:xfrm>
          <a:prstGeom prst="rect">
            <a:avLst/>
          </a:prstGeom>
          <a:noFill/>
        </p:spPr>
        <p:txBody>
          <a:bodyPr wrap="square" rtlCol="0">
            <a:spAutoFit/>
          </a:bodyPr>
          <a:lstStyle/>
          <a:p>
            <a:pPr algn="ctr">
              <a:lnSpc>
                <a:spcPts val="5000"/>
              </a:lnSpc>
              <a:spcBef>
                <a:spcPts val="600"/>
              </a:spcBef>
              <a:spcAft>
                <a:spcPts val="600"/>
              </a:spcAft>
            </a:pPr>
            <a:r>
              <a:rPr lang="en-US" sz="3600" b="1" dirty="0">
                <a:solidFill>
                  <a:schemeClr val="bg1"/>
                </a:solidFill>
                <a:latin typeface="Century Gothic" panose="020B0502020202020204" pitchFamily="34" charset="0"/>
              </a:rPr>
              <a:t>Gender Sensitization Training  </a:t>
            </a:r>
          </a:p>
        </p:txBody>
      </p:sp>
      <p:sp>
        <p:nvSpPr>
          <p:cNvPr id="5" name="TextBox 4"/>
          <p:cNvSpPr txBox="1"/>
          <p:nvPr/>
        </p:nvSpPr>
        <p:spPr>
          <a:xfrm>
            <a:off x="0" y="3077869"/>
            <a:ext cx="9144000" cy="1477328"/>
          </a:xfrm>
          <a:prstGeom prst="rect">
            <a:avLst/>
          </a:prstGeom>
          <a:noFill/>
        </p:spPr>
        <p:txBody>
          <a:bodyPr wrap="square" rtlCol="0">
            <a:spAutoFit/>
          </a:bodyPr>
          <a:lstStyle/>
          <a:p>
            <a:pPr algn="ctr">
              <a:spcBef>
                <a:spcPts val="600"/>
              </a:spcBef>
              <a:spcAft>
                <a:spcPts val="600"/>
              </a:spcAft>
            </a:pPr>
            <a:r>
              <a:rPr lang="en-US" sz="2800" b="1" dirty="0">
                <a:solidFill>
                  <a:schemeClr val="bg1"/>
                </a:solidFill>
                <a:latin typeface="Century Gothic" panose="020B0502020202020204" pitchFamily="34" charset="0"/>
              </a:rPr>
              <a:t>Business Environment Reform and Gender</a:t>
            </a:r>
          </a:p>
          <a:p>
            <a:pPr algn="ctr">
              <a:spcBef>
                <a:spcPts val="600"/>
              </a:spcBef>
              <a:spcAft>
                <a:spcPts val="600"/>
              </a:spcAft>
            </a:pPr>
            <a:endParaRPr lang="en-US" sz="2400" b="1" dirty="0">
              <a:solidFill>
                <a:schemeClr val="bg1"/>
              </a:solidFill>
              <a:latin typeface="Century Gothic" panose="020B0502020202020204" pitchFamily="34" charset="0"/>
            </a:endParaRPr>
          </a:p>
          <a:p>
            <a:pPr algn="ctr">
              <a:spcBef>
                <a:spcPts val="600"/>
              </a:spcBef>
              <a:spcAft>
                <a:spcPts val="600"/>
              </a:spcAft>
            </a:pPr>
            <a:r>
              <a:rPr lang="en-US" b="1" dirty="0">
                <a:solidFill>
                  <a:schemeClr val="bg1"/>
                </a:solidFill>
                <a:latin typeface="Century Gothic" panose="020B0502020202020204" pitchFamily="34" charset="0"/>
              </a:rPr>
              <a:t>March 12, 2020</a:t>
            </a:r>
          </a:p>
        </p:txBody>
      </p:sp>
    </p:spTree>
    <p:extLst>
      <p:ext uri="{BB962C8B-B14F-4D97-AF65-F5344CB8AC3E}">
        <p14:creationId xmlns:p14="http://schemas.microsoft.com/office/powerpoint/2010/main" val="4010772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latin typeface="Century Gothic" panose="020B0502020202020204" pitchFamily="34" charset="0"/>
              </a:rPr>
              <a:t>Objective</a:t>
            </a:r>
          </a:p>
        </p:txBody>
      </p:sp>
      <p:sp>
        <p:nvSpPr>
          <p:cNvPr id="4" name="Content Placeholder 3"/>
          <p:cNvSpPr>
            <a:spLocks noGrp="1"/>
          </p:cNvSpPr>
          <p:nvPr>
            <p:ph sz="half" idx="13"/>
          </p:nvPr>
        </p:nvSpPr>
        <p:spPr>
          <a:xfrm>
            <a:off x="1028700" y="1704130"/>
            <a:ext cx="7454900" cy="1473200"/>
          </a:xfrm>
        </p:spPr>
        <p:txBody>
          <a:bodyPr>
            <a:normAutofit/>
          </a:bodyPr>
          <a:lstStyle/>
          <a:p>
            <a:pPr marL="0" indent="0">
              <a:lnSpc>
                <a:spcPct val="100000"/>
              </a:lnSpc>
              <a:buNone/>
            </a:pPr>
            <a:r>
              <a:rPr lang="en-US" sz="2000" dirty="0">
                <a:latin typeface="Century Gothic" panose="020B0502020202020204" pitchFamily="34" charset="0"/>
              </a:rPr>
              <a:t>To understand the factors in the business environment that have a direct and specific impact on women-owned and managed enterprises and the employment of women  </a:t>
            </a:r>
            <a:endParaRPr lang="en-US" sz="2000" dirty="0">
              <a:solidFill>
                <a:schemeClr val="tx1">
                  <a:lumMod val="85000"/>
                  <a:lumOff val="15000"/>
                </a:schemeClr>
              </a:solidFill>
              <a:latin typeface="Century Gothic" panose="020B0502020202020204" pitchFamily="34" charset="0"/>
            </a:endParaRPr>
          </a:p>
        </p:txBody>
      </p:sp>
      <p:sp>
        <p:nvSpPr>
          <p:cNvPr id="5" name="Title 1">
            <a:extLst>
              <a:ext uri="{FF2B5EF4-FFF2-40B4-BE49-F238E27FC236}">
                <a16:creationId xmlns:a16="http://schemas.microsoft.com/office/drawing/2014/main" id="{12898366-6B69-4F1E-B1D6-F77F722FA6B5}"/>
              </a:ext>
            </a:extLst>
          </p:cNvPr>
          <p:cNvSpPr txBox="1">
            <a:spLocks/>
          </p:cNvSpPr>
          <p:nvPr/>
        </p:nvSpPr>
        <p:spPr>
          <a:xfrm>
            <a:off x="1136009" y="2807169"/>
            <a:ext cx="6858000" cy="74350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700" kern="1200">
                <a:solidFill>
                  <a:schemeClr val="tx1"/>
                </a:solidFill>
                <a:latin typeface="Arial" panose="020B0604020202020204" pitchFamily="34" charset="0"/>
                <a:ea typeface="+mj-ea"/>
                <a:cs typeface="Arial" panose="020B0604020202020204" pitchFamily="34" charset="0"/>
              </a:defRPr>
            </a:lvl1pPr>
          </a:lstStyle>
          <a:p>
            <a:r>
              <a:rPr lang="en-US" b="1" dirty="0">
                <a:latin typeface="Century Gothic" panose="020B0502020202020204" pitchFamily="34" charset="0"/>
              </a:rPr>
              <a:t>Rationale</a:t>
            </a:r>
          </a:p>
        </p:txBody>
      </p:sp>
      <p:sp>
        <p:nvSpPr>
          <p:cNvPr id="6" name="Content Placeholder 3">
            <a:extLst>
              <a:ext uri="{FF2B5EF4-FFF2-40B4-BE49-F238E27FC236}">
                <a16:creationId xmlns:a16="http://schemas.microsoft.com/office/drawing/2014/main" id="{8A164C5C-735A-415A-9BE8-C5AE02A22494}"/>
              </a:ext>
            </a:extLst>
          </p:cNvPr>
          <p:cNvSpPr txBox="1">
            <a:spLocks/>
          </p:cNvSpPr>
          <p:nvPr/>
        </p:nvSpPr>
        <p:spPr>
          <a:xfrm>
            <a:off x="1021709" y="3769222"/>
            <a:ext cx="7454900" cy="22792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2000" dirty="0">
                <a:latin typeface="Century Gothic" panose="020B0502020202020204" pitchFamily="34" charset="0"/>
              </a:rPr>
              <a:t>Gender-sensitive reform of the complex policy, legal, institutional, and regulatory conditions that govern business activities has the potential to positively impact women’s economic empowerment, support the fight against poverty and contribute to business and macroeconomic performance. </a:t>
            </a:r>
            <a:endParaRPr lang="en-US" sz="2000" dirty="0">
              <a:solidFill>
                <a:schemeClr val="tx1">
                  <a:lumMod val="85000"/>
                  <a:lumOff val="15000"/>
                </a:schemeClr>
              </a:solidFill>
              <a:latin typeface="Century Gothic" panose="020B0502020202020204" pitchFamily="34" charset="0"/>
            </a:endParaRPr>
          </a:p>
        </p:txBody>
      </p:sp>
    </p:spTree>
    <p:extLst>
      <p:ext uri="{BB962C8B-B14F-4D97-AF65-F5344CB8AC3E}">
        <p14:creationId xmlns:p14="http://schemas.microsoft.com/office/powerpoint/2010/main" val="3671209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96792"/>
            <a:ext cx="6858000" cy="743507"/>
          </a:xfrm>
        </p:spPr>
        <p:txBody>
          <a:bodyPr/>
          <a:lstStyle/>
          <a:p>
            <a:r>
              <a:rPr lang="en-US" b="1" dirty="0">
                <a:latin typeface="Century Gothic" panose="020B0502020202020204" pitchFamily="34" charset="0"/>
              </a:rPr>
              <a:t>Framework</a:t>
            </a:r>
          </a:p>
        </p:txBody>
      </p:sp>
      <p:sp>
        <p:nvSpPr>
          <p:cNvPr id="8" name="Rectangle 7">
            <a:extLst>
              <a:ext uri="{FF2B5EF4-FFF2-40B4-BE49-F238E27FC236}">
                <a16:creationId xmlns:a16="http://schemas.microsoft.com/office/drawing/2014/main" id="{F409C93D-29EB-4C84-A60B-57D6A0C8C104}"/>
              </a:ext>
            </a:extLst>
          </p:cNvPr>
          <p:cNvSpPr/>
          <p:nvPr/>
        </p:nvSpPr>
        <p:spPr>
          <a:xfrm>
            <a:off x="3011648" y="1786855"/>
            <a:ext cx="1241570" cy="562062"/>
          </a:xfrm>
          <a:prstGeom prst="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Century Gothic" panose="020B0502020202020204" pitchFamily="34" charset="0"/>
              </a:rPr>
              <a:t>Policy &amp; Legal Framework</a:t>
            </a:r>
          </a:p>
        </p:txBody>
      </p:sp>
      <p:sp>
        <p:nvSpPr>
          <p:cNvPr id="9" name="Rectangle 8">
            <a:extLst>
              <a:ext uri="{FF2B5EF4-FFF2-40B4-BE49-F238E27FC236}">
                <a16:creationId xmlns:a16="http://schemas.microsoft.com/office/drawing/2014/main" id="{8C78EE66-C987-43FE-9165-743CE1F32DF8}"/>
              </a:ext>
            </a:extLst>
          </p:cNvPr>
          <p:cNvSpPr/>
          <p:nvPr/>
        </p:nvSpPr>
        <p:spPr>
          <a:xfrm>
            <a:off x="4606956" y="1788253"/>
            <a:ext cx="1241570" cy="562062"/>
          </a:xfrm>
          <a:prstGeom prst="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Century Gothic" panose="020B0502020202020204" pitchFamily="34" charset="0"/>
              </a:rPr>
              <a:t>Regulatory &amp; Adm. Framework</a:t>
            </a:r>
          </a:p>
        </p:txBody>
      </p:sp>
      <p:sp>
        <p:nvSpPr>
          <p:cNvPr id="10" name="Rectangle 9">
            <a:extLst>
              <a:ext uri="{FF2B5EF4-FFF2-40B4-BE49-F238E27FC236}">
                <a16:creationId xmlns:a16="http://schemas.microsoft.com/office/drawing/2014/main" id="{311996A2-DF02-4D6C-A10D-60A020FCDC69}"/>
              </a:ext>
            </a:extLst>
          </p:cNvPr>
          <p:cNvSpPr/>
          <p:nvPr/>
        </p:nvSpPr>
        <p:spPr>
          <a:xfrm>
            <a:off x="6177097" y="1789651"/>
            <a:ext cx="1241570" cy="562062"/>
          </a:xfrm>
          <a:prstGeom prst="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Century Gothic" panose="020B0502020202020204" pitchFamily="34" charset="0"/>
              </a:rPr>
              <a:t>Institutional Arrangement </a:t>
            </a:r>
          </a:p>
        </p:txBody>
      </p:sp>
      <p:sp>
        <p:nvSpPr>
          <p:cNvPr id="11" name="Rectangle 10">
            <a:extLst>
              <a:ext uri="{FF2B5EF4-FFF2-40B4-BE49-F238E27FC236}">
                <a16:creationId xmlns:a16="http://schemas.microsoft.com/office/drawing/2014/main" id="{6218C804-8F66-448C-9F6A-8BF467758094}"/>
              </a:ext>
            </a:extLst>
          </p:cNvPr>
          <p:cNvSpPr/>
          <p:nvPr/>
        </p:nvSpPr>
        <p:spPr>
          <a:xfrm rot="16200000">
            <a:off x="1141600" y="3961700"/>
            <a:ext cx="3164049" cy="343949"/>
          </a:xfrm>
          <a:prstGeom prst="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entury Gothic" panose="020B0502020202020204" pitchFamily="34" charset="0"/>
              </a:rPr>
              <a:t>Sectoral </a:t>
            </a:r>
          </a:p>
        </p:txBody>
      </p:sp>
      <p:sp>
        <p:nvSpPr>
          <p:cNvPr id="12" name="Rectangle 11">
            <a:extLst>
              <a:ext uri="{FF2B5EF4-FFF2-40B4-BE49-F238E27FC236}">
                <a16:creationId xmlns:a16="http://schemas.microsoft.com/office/drawing/2014/main" id="{D7FDDDDD-C3DB-45D0-B676-AA2CD7EC4DA4}"/>
              </a:ext>
            </a:extLst>
          </p:cNvPr>
          <p:cNvSpPr/>
          <p:nvPr/>
        </p:nvSpPr>
        <p:spPr>
          <a:xfrm>
            <a:off x="3021435" y="2551651"/>
            <a:ext cx="4407019" cy="343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entury Gothic" panose="020B0502020202020204" pitchFamily="34" charset="0"/>
              </a:rPr>
              <a:t>Improving tax policies and administration</a:t>
            </a:r>
          </a:p>
        </p:txBody>
      </p:sp>
      <p:sp>
        <p:nvSpPr>
          <p:cNvPr id="13" name="Rectangle 12">
            <a:extLst>
              <a:ext uri="{FF2B5EF4-FFF2-40B4-BE49-F238E27FC236}">
                <a16:creationId xmlns:a16="http://schemas.microsoft.com/office/drawing/2014/main" id="{68B4A5DA-629C-4820-BD3B-84B34D2A09AB}"/>
              </a:ext>
            </a:extLst>
          </p:cNvPr>
          <p:cNvSpPr/>
          <p:nvPr/>
        </p:nvSpPr>
        <p:spPr>
          <a:xfrm>
            <a:off x="3031222" y="2938943"/>
            <a:ext cx="4407019" cy="343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entury Gothic" panose="020B0502020202020204" pitchFamily="34" charset="0"/>
              </a:rPr>
              <a:t>Improving access to finance</a:t>
            </a:r>
          </a:p>
        </p:txBody>
      </p:sp>
      <p:sp>
        <p:nvSpPr>
          <p:cNvPr id="14" name="Rectangle 13">
            <a:extLst>
              <a:ext uri="{FF2B5EF4-FFF2-40B4-BE49-F238E27FC236}">
                <a16:creationId xmlns:a16="http://schemas.microsoft.com/office/drawing/2014/main" id="{BBFA9F7E-2BE0-453B-B325-CE72C9556A52}"/>
              </a:ext>
            </a:extLst>
          </p:cNvPr>
          <p:cNvSpPr/>
          <p:nvPr/>
        </p:nvSpPr>
        <p:spPr>
          <a:xfrm>
            <a:off x="3032620" y="3334624"/>
            <a:ext cx="4407019" cy="343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entury Gothic" panose="020B0502020202020204" pitchFamily="34" charset="0"/>
              </a:rPr>
              <a:t>Improving land title registration and administration</a:t>
            </a:r>
          </a:p>
        </p:txBody>
      </p:sp>
      <p:sp>
        <p:nvSpPr>
          <p:cNvPr id="15" name="Rectangle 14">
            <a:extLst>
              <a:ext uri="{FF2B5EF4-FFF2-40B4-BE49-F238E27FC236}">
                <a16:creationId xmlns:a16="http://schemas.microsoft.com/office/drawing/2014/main" id="{604D02C7-7D87-4AF2-89C4-6205CBD29780}"/>
              </a:ext>
            </a:extLst>
          </p:cNvPr>
          <p:cNvSpPr/>
          <p:nvPr/>
        </p:nvSpPr>
        <p:spPr>
          <a:xfrm>
            <a:off x="3042407" y="3747083"/>
            <a:ext cx="4407019" cy="343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entury Gothic" panose="020B0502020202020204" pitchFamily="34" charset="0"/>
              </a:rPr>
              <a:t>Improving access to commercial courts and ADR</a:t>
            </a:r>
          </a:p>
        </p:txBody>
      </p:sp>
      <p:sp>
        <p:nvSpPr>
          <p:cNvPr id="16" name="Rectangle 15">
            <a:extLst>
              <a:ext uri="{FF2B5EF4-FFF2-40B4-BE49-F238E27FC236}">
                <a16:creationId xmlns:a16="http://schemas.microsoft.com/office/drawing/2014/main" id="{2EDEDF62-B617-4746-A465-1810BCFDD9D3}"/>
              </a:ext>
            </a:extLst>
          </p:cNvPr>
          <p:cNvSpPr/>
          <p:nvPr/>
        </p:nvSpPr>
        <p:spPr>
          <a:xfrm>
            <a:off x="3052194" y="4151153"/>
            <a:ext cx="4407019" cy="343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entury Gothic" panose="020B0502020202020204" pitchFamily="34" charset="0"/>
              </a:rPr>
              <a:t>Broadening PPD</a:t>
            </a:r>
          </a:p>
        </p:txBody>
      </p:sp>
      <p:sp>
        <p:nvSpPr>
          <p:cNvPr id="17" name="Rectangle 16">
            <a:extLst>
              <a:ext uri="{FF2B5EF4-FFF2-40B4-BE49-F238E27FC236}">
                <a16:creationId xmlns:a16="http://schemas.microsoft.com/office/drawing/2014/main" id="{5126F49B-2D03-4B1E-8A18-8BAA79402FC1}"/>
              </a:ext>
            </a:extLst>
          </p:cNvPr>
          <p:cNvSpPr/>
          <p:nvPr/>
        </p:nvSpPr>
        <p:spPr>
          <a:xfrm>
            <a:off x="3053592" y="4563612"/>
            <a:ext cx="4407019" cy="343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entury Gothic" panose="020B0502020202020204" pitchFamily="34" charset="0"/>
              </a:rPr>
              <a:t>Improving labor law and administration</a:t>
            </a:r>
          </a:p>
        </p:txBody>
      </p:sp>
      <p:sp>
        <p:nvSpPr>
          <p:cNvPr id="18" name="Rectangle 17">
            <a:extLst>
              <a:ext uri="{FF2B5EF4-FFF2-40B4-BE49-F238E27FC236}">
                <a16:creationId xmlns:a16="http://schemas.microsoft.com/office/drawing/2014/main" id="{DD7B9C90-D0CD-47E4-9600-0C6F61AC4F2E}"/>
              </a:ext>
            </a:extLst>
          </p:cNvPr>
          <p:cNvSpPr/>
          <p:nvPr/>
        </p:nvSpPr>
        <p:spPr>
          <a:xfrm>
            <a:off x="3063379" y="4976071"/>
            <a:ext cx="4407019" cy="343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entury Gothic" panose="020B0502020202020204" pitchFamily="34" charset="0"/>
              </a:rPr>
              <a:t>Improving access to market information</a:t>
            </a:r>
          </a:p>
        </p:txBody>
      </p:sp>
      <p:sp>
        <p:nvSpPr>
          <p:cNvPr id="19" name="Rectangle 18">
            <a:extLst>
              <a:ext uri="{FF2B5EF4-FFF2-40B4-BE49-F238E27FC236}">
                <a16:creationId xmlns:a16="http://schemas.microsoft.com/office/drawing/2014/main" id="{AFE484DE-06E2-4590-968F-9CC3256E768F}"/>
              </a:ext>
            </a:extLst>
          </p:cNvPr>
          <p:cNvSpPr/>
          <p:nvPr/>
        </p:nvSpPr>
        <p:spPr>
          <a:xfrm>
            <a:off x="3064777" y="5371752"/>
            <a:ext cx="4407019" cy="343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entury Gothic" panose="020B0502020202020204" pitchFamily="34" charset="0"/>
              </a:rPr>
              <a:t>Improving access to BDS</a:t>
            </a:r>
          </a:p>
        </p:txBody>
      </p:sp>
      <p:sp>
        <p:nvSpPr>
          <p:cNvPr id="20" name="Rectangle 19">
            <a:extLst>
              <a:ext uri="{FF2B5EF4-FFF2-40B4-BE49-F238E27FC236}">
                <a16:creationId xmlns:a16="http://schemas.microsoft.com/office/drawing/2014/main" id="{07B44F50-1C05-4F7D-866C-16C2965C2205}"/>
              </a:ext>
            </a:extLst>
          </p:cNvPr>
          <p:cNvSpPr/>
          <p:nvPr/>
        </p:nvSpPr>
        <p:spPr>
          <a:xfrm rot="16200000">
            <a:off x="698381" y="3954709"/>
            <a:ext cx="3164049" cy="343949"/>
          </a:xfrm>
          <a:prstGeom prst="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entury Gothic" panose="020B0502020202020204" pitchFamily="34" charset="0"/>
              </a:rPr>
              <a:t>Subnational </a:t>
            </a:r>
          </a:p>
        </p:txBody>
      </p:sp>
      <p:sp>
        <p:nvSpPr>
          <p:cNvPr id="21" name="Rectangle 20">
            <a:extLst>
              <a:ext uri="{FF2B5EF4-FFF2-40B4-BE49-F238E27FC236}">
                <a16:creationId xmlns:a16="http://schemas.microsoft.com/office/drawing/2014/main" id="{95C09C96-1A70-4DF8-9FC7-8649D9D8E0A3}"/>
              </a:ext>
            </a:extLst>
          </p:cNvPr>
          <p:cNvSpPr/>
          <p:nvPr/>
        </p:nvSpPr>
        <p:spPr>
          <a:xfrm rot="16200000">
            <a:off x="255162" y="3956107"/>
            <a:ext cx="3164049" cy="343949"/>
          </a:xfrm>
          <a:prstGeom prst="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entury Gothic" panose="020B0502020202020204" pitchFamily="34" charset="0"/>
              </a:rPr>
              <a:t>National </a:t>
            </a:r>
          </a:p>
        </p:txBody>
      </p:sp>
      <p:sp>
        <p:nvSpPr>
          <p:cNvPr id="22" name="Rectangle 21">
            <a:extLst>
              <a:ext uri="{FF2B5EF4-FFF2-40B4-BE49-F238E27FC236}">
                <a16:creationId xmlns:a16="http://schemas.microsoft.com/office/drawing/2014/main" id="{366DE137-85DC-471D-B4D3-11B5FEF4BC3E}"/>
              </a:ext>
            </a:extLst>
          </p:cNvPr>
          <p:cNvSpPr/>
          <p:nvPr/>
        </p:nvSpPr>
        <p:spPr>
          <a:xfrm rot="16200000">
            <a:off x="-213224" y="3957505"/>
            <a:ext cx="3164049" cy="343949"/>
          </a:xfrm>
          <a:prstGeom prst="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entury Gothic" panose="020B0502020202020204" pitchFamily="34" charset="0"/>
              </a:rPr>
              <a:t>Regional </a:t>
            </a:r>
          </a:p>
        </p:txBody>
      </p:sp>
      <p:sp>
        <p:nvSpPr>
          <p:cNvPr id="23" name="Rectangle 22">
            <a:extLst>
              <a:ext uri="{FF2B5EF4-FFF2-40B4-BE49-F238E27FC236}">
                <a16:creationId xmlns:a16="http://schemas.microsoft.com/office/drawing/2014/main" id="{99F1D214-8A9B-4B52-98DB-457E91B9472C}"/>
              </a:ext>
            </a:extLst>
          </p:cNvPr>
          <p:cNvSpPr/>
          <p:nvPr/>
        </p:nvSpPr>
        <p:spPr>
          <a:xfrm>
            <a:off x="4253218" y="1034641"/>
            <a:ext cx="1923879" cy="562062"/>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Century Gothic" panose="020B0502020202020204" pitchFamily="34" charset="0"/>
              </a:rPr>
              <a:t>BER Components</a:t>
            </a:r>
          </a:p>
        </p:txBody>
      </p:sp>
      <p:sp>
        <p:nvSpPr>
          <p:cNvPr id="24" name="Rectangle 23">
            <a:extLst>
              <a:ext uri="{FF2B5EF4-FFF2-40B4-BE49-F238E27FC236}">
                <a16:creationId xmlns:a16="http://schemas.microsoft.com/office/drawing/2014/main" id="{CFFD7E40-08CA-4FC4-B303-FD7E9BD4F0AD}"/>
              </a:ext>
            </a:extLst>
          </p:cNvPr>
          <p:cNvSpPr/>
          <p:nvPr/>
        </p:nvSpPr>
        <p:spPr>
          <a:xfrm>
            <a:off x="1196826" y="1788253"/>
            <a:ext cx="1770078" cy="562062"/>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Century Gothic" panose="020B0502020202020204" pitchFamily="34" charset="0"/>
              </a:rPr>
              <a:t>Business environment gender context</a:t>
            </a:r>
          </a:p>
        </p:txBody>
      </p:sp>
      <p:sp>
        <p:nvSpPr>
          <p:cNvPr id="25" name="Rectangle 24">
            <a:extLst>
              <a:ext uri="{FF2B5EF4-FFF2-40B4-BE49-F238E27FC236}">
                <a16:creationId xmlns:a16="http://schemas.microsoft.com/office/drawing/2014/main" id="{16D5DB0E-4F91-4954-9263-06363E472413}"/>
              </a:ext>
            </a:extLst>
          </p:cNvPr>
          <p:cNvSpPr/>
          <p:nvPr/>
        </p:nvSpPr>
        <p:spPr>
          <a:xfrm rot="16200000">
            <a:off x="-204137" y="3941428"/>
            <a:ext cx="1923879" cy="562062"/>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Century Gothic" panose="020B0502020202020204" pitchFamily="34" charset="0"/>
              </a:rPr>
              <a:t>BER Levels</a:t>
            </a:r>
          </a:p>
        </p:txBody>
      </p:sp>
      <p:sp>
        <p:nvSpPr>
          <p:cNvPr id="26" name="Rectangle 25">
            <a:extLst>
              <a:ext uri="{FF2B5EF4-FFF2-40B4-BE49-F238E27FC236}">
                <a16:creationId xmlns:a16="http://schemas.microsoft.com/office/drawing/2014/main" id="{E87D10D7-26E3-4F89-97C3-492F382CE7EF}"/>
              </a:ext>
            </a:extLst>
          </p:cNvPr>
          <p:cNvSpPr/>
          <p:nvPr/>
        </p:nvSpPr>
        <p:spPr>
          <a:xfrm rot="16200000">
            <a:off x="6953078" y="3934437"/>
            <a:ext cx="1923879" cy="562062"/>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Century Gothic" panose="020B0502020202020204" pitchFamily="34" charset="0"/>
              </a:rPr>
              <a:t>BER Functions</a:t>
            </a:r>
          </a:p>
        </p:txBody>
      </p:sp>
    </p:spTree>
    <p:extLst>
      <p:ext uri="{BB962C8B-B14F-4D97-AF65-F5344CB8AC3E}">
        <p14:creationId xmlns:p14="http://schemas.microsoft.com/office/powerpoint/2010/main" val="3772875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393DBA-DC8F-4113-BE1E-68C524C8809A}"/>
              </a:ext>
            </a:extLst>
          </p:cNvPr>
          <p:cNvSpPr/>
          <p:nvPr/>
        </p:nvSpPr>
        <p:spPr>
          <a:xfrm>
            <a:off x="276837" y="1078851"/>
            <a:ext cx="8791662" cy="5347361"/>
          </a:xfrm>
          <a:prstGeom prst="rect">
            <a:avLst/>
          </a:prstGeom>
        </p:spPr>
        <p:txBody>
          <a:bodyPr wrap="square">
            <a:spAutoFit/>
          </a:bodyPr>
          <a:lstStyle/>
          <a:p>
            <a:pPr marL="285750" indent="-285750" algn="just">
              <a:lnSpc>
                <a:spcPct val="115000"/>
              </a:lnSpc>
              <a:buFont typeface="Arial" panose="020B0604020202020204" pitchFamily="34" charset="0"/>
              <a:buChar char="•"/>
            </a:pPr>
            <a:r>
              <a:rPr lang="en-US" dirty="0">
                <a:latin typeface="Century Gothic" panose="020B0502020202020204" pitchFamily="34" charset="0"/>
                <a:ea typeface="Times New Roman" panose="02020603050405020304" pitchFamily="18" charset="0"/>
                <a:cs typeface="Cordia New" panose="020B0304020202020204" pitchFamily="34" charset="-34"/>
              </a:rPr>
              <a:t>To identify specific constraints facing women-owned and managed enterprises in policy, institutional, regulatory and social cultural conditions that govern or affect business activities and design concrete policy and regulatory solutions to address these constraints. </a:t>
            </a:r>
          </a:p>
          <a:p>
            <a:pPr marL="285750" indent="-285750" algn="just">
              <a:lnSpc>
                <a:spcPct val="115000"/>
              </a:lnSpc>
              <a:buFont typeface="Arial" panose="020B0604020202020204" pitchFamily="34" charset="0"/>
              <a:buChar char="•"/>
            </a:pPr>
            <a:endParaRPr lang="en-US" dirty="0">
              <a:latin typeface="Century Gothic" panose="020B0502020202020204" pitchFamily="34" charset="0"/>
            </a:endParaRPr>
          </a:p>
          <a:p>
            <a:pPr marL="285750" indent="-285750" algn="just">
              <a:lnSpc>
                <a:spcPct val="115000"/>
              </a:lnSpc>
              <a:buFont typeface="Arial" panose="020B0604020202020204" pitchFamily="34" charset="0"/>
              <a:buChar char="•"/>
            </a:pPr>
            <a:r>
              <a:rPr lang="en-US" dirty="0">
                <a:latin typeface="Century Gothic" panose="020B0502020202020204" pitchFamily="34" charset="0"/>
              </a:rPr>
              <a:t>The study will identify specific constraints in the key areas of business environment at national, local, and sector levels. It is expected that the study will be carried out at national level and one regional economic center of the county and cover the sectors that women are more or less likely to invest and operate and sectors that have greater women’s participation in the labor force, including:</a:t>
            </a:r>
          </a:p>
          <a:p>
            <a:pPr marL="285750" indent="-285750" algn="just">
              <a:lnSpc>
                <a:spcPct val="115000"/>
              </a:lnSpc>
              <a:buFont typeface="Arial" panose="020B0604020202020204" pitchFamily="34" charset="0"/>
              <a:buChar char="•"/>
            </a:pPr>
            <a:endParaRPr lang="en-US" dirty="0">
              <a:latin typeface="Century Gothic" panose="020B0502020202020204" pitchFamily="34" charset="0"/>
            </a:endParaRPr>
          </a:p>
          <a:p>
            <a:pPr marL="742950" lvl="1" indent="-285750" algn="just">
              <a:lnSpc>
                <a:spcPct val="115000"/>
              </a:lnSpc>
              <a:buFont typeface="Arial" panose="020B0604020202020204" pitchFamily="34" charset="0"/>
              <a:buChar char="•"/>
            </a:pPr>
            <a:r>
              <a:rPr lang="en-US" sz="1600" dirty="0">
                <a:latin typeface="Century Gothic" panose="020B0502020202020204" pitchFamily="34" charset="0"/>
              </a:rPr>
              <a:t>General manufacturing activities, particularly manufacture of food and beverage products, wearing apparel and furniture;</a:t>
            </a:r>
          </a:p>
          <a:p>
            <a:pPr marL="742950" lvl="1" indent="-285750" algn="just">
              <a:lnSpc>
                <a:spcPct val="115000"/>
              </a:lnSpc>
              <a:buFont typeface="Arial" panose="020B0604020202020204" pitchFamily="34" charset="0"/>
              <a:buChar char="•"/>
            </a:pPr>
            <a:r>
              <a:rPr lang="en-US" sz="1600" dirty="0">
                <a:latin typeface="Century Gothic" panose="020B0502020202020204" pitchFamily="34" charset="0"/>
              </a:rPr>
              <a:t>Wholesale and retail trade; and</a:t>
            </a:r>
          </a:p>
          <a:p>
            <a:pPr marL="742950" lvl="1" indent="-285750" algn="just">
              <a:lnSpc>
                <a:spcPct val="115000"/>
              </a:lnSpc>
              <a:buFont typeface="Arial" panose="020B0604020202020204" pitchFamily="34" charset="0"/>
              <a:buChar char="•"/>
            </a:pPr>
            <a:r>
              <a:rPr lang="en-US" sz="1600" dirty="0">
                <a:latin typeface="Century Gothic" panose="020B0502020202020204" pitchFamily="34" charset="0"/>
              </a:rPr>
              <a:t>Accommodation and food service activities. </a:t>
            </a:r>
          </a:p>
          <a:p>
            <a:pPr algn="just">
              <a:lnSpc>
                <a:spcPct val="115000"/>
              </a:lnSpc>
            </a:pPr>
            <a:endParaRPr lang="en-US" dirty="0">
              <a:latin typeface="Calibri" panose="020F0502020204030204" pitchFamily="34" charset="0"/>
              <a:ea typeface="Calibri" panose="020F0502020204030204" pitchFamily="34" charset="0"/>
              <a:cs typeface="Cordia New" panose="020B0304020202020204" pitchFamily="34" charset="-34"/>
            </a:endParaRPr>
          </a:p>
        </p:txBody>
      </p:sp>
      <p:sp>
        <p:nvSpPr>
          <p:cNvPr id="6" name="Title 1">
            <a:extLst>
              <a:ext uri="{FF2B5EF4-FFF2-40B4-BE49-F238E27FC236}">
                <a16:creationId xmlns:a16="http://schemas.microsoft.com/office/drawing/2014/main" id="{5714FF18-E543-4803-B3EC-A535E727C30E}"/>
              </a:ext>
            </a:extLst>
          </p:cNvPr>
          <p:cNvSpPr>
            <a:spLocks noGrp="1"/>
          </p:cNvSpPr>
          <p:nvPr>
            <p:ph type="ctrTitle"/>
          </p:nvPr>
        </p:nvSpPr>
        <p:spPr>
          <a:xfrm>
            <a:off x="1143000" y="196792"/>
            <a:ext cx="6858000" cy="743507"/>
          </a:xfrm>
        </p:spPr>
        <p:txBody>
          <a:bodyPr/>
          <a:lstStyle/>
          <a:p>
            <a:r>
              <a:rPr lang="en-US" b="1" dirty="0">
                <a:latin typeface="Century Gothic" panose="020B0502020202020204" pitchFamily="34" charset="0"/>
              </a:rPr>
              <a:t>Objectives and Scope of Gender Study</a:t>
            </a:r>
          </a:p>
        </p:txBody>
      </p:sp>
    </p:spTree>
    <p:extLst>
      <p:ext uri="{BB962C8B-B14F-4D97-AF65-F5344CB8AC3E}">
        <p14:creationId xmlns:p14="http://schemas.microsoft.com/office/powerpoint/2010/main" val="57040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idx="4294967295"/>
          </p:nvPr>
        </p:nvSpPr>
        <p:spPr>
          <a:xfrm>
            <a:off x="0" y="2324100"/>
            <a:ext cx="9144000" cy="996950"/>
          </a:xfrm>
        </p:spPr>
        <p:txBody>
          <a:bodyPr>
            <a:normAutofit/>
          </a:bodyPr>
          <a:lstStyle/>
          <a:p>
            <a:pPr algn="ctr"/>
            <a:r>
              <a:rPr lang="en-US" sz="3200" b="1" dirty="0">
                <a:solidFill>
                  <a:schemeClr val="bg1"/>
                </a:solidFill>
                <a:latin typeface="Garamond" panose="02020404030301010803" pitchFamily="18" charset="0"/>
                <a:cs typeface="Arial" panose="020B0604020202020204" pitchFamily="34" charset="0"/>
              </a:rPr>
              <a:t>Thank You</a:t>
            </a:r>
          </a:p>
        </p:txBody>
      </p:sp>
    </p:spTree>
    <p:extLst>
      <p:ext uri="{BB962C8B-B14F-4D97-AF65-F5344CB8AC3E}">
        <p14:creationId xmlns:p14="http://schemas.microsoft.com/office/powerpoint/2010/main" val="4178538873"/>
      </p:ext>
    </p:extLst>
  </p:cSld>
  <p:clrMapOvr>
    <a:masterClrMapping/>
  </p:clrMapOvr>
</p:sld>
</file>

<file path=ppt/theme/theme1.xml><?xml version="1.0" encoding="utf-8"?>
<a:theme xmlns:a="http://schemas.openxmlformats.org/drawingml/2006/main" name="PTT template General">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PTT template LCT</Template>
  <TotalTime>214</TotalTime>
  <Words>320</Words>
  <Application>Microsoft Office PowerPoint</Application>
  <PresentationFormat>On-screen Show (4:3)</PresentationFormat>
  <Paragraphs>43</Paragraphs>
  <Slides>5</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Calibri Light</vt:lpstr>
      <vt:lpstr>Century Gothic</vt:lpstr>
      <vt:lpstr>Garamond</vt:lpstr>
      <vt:lpstr>PTT template General</vt:lpstr>
      <vt:lpstr>PowerPoint Presentation</vt:lpstr>
      <vt:lpstr>Objective</vt:lpstr>
      <vt:lpstr>Framework</vt:lpstr>
      <vt:lpstr>Objectives and Scope of Gender Study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NIU RFQ</dc:creator>
  <cp:lastModifiedBy>T4D LAO PDR</cp:lastModifiedBy>
  <cp:revision>196</cp:revision>
  <cp:lastPrinted>2016-12-05T09:31:51Z</cp:lastPrinted>
  <dcterms:created xsi:type="dcterms:W3CDTF">2015-08-17T04:13:44Z</dcterms:created>
  <dcterms:modified xsi:type="dcterms:W3CDTF">2020-04-01T02:00:38Z</dcterms:modified>
</cp:coreProperties>
</file>