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4" r:id="rId1"/>
    <p:sldMasterId id="2147483688" r:id="rId2"/>
  </p:sldMasterIdLst>
  <p:notesMasterIdLst>
    <p:notesMasterId r:id="rId18"/>
  </p:notesMasterIdLst>
  <p:handoutMasterIdLst>
    <p:handoutMasterId r:id="rId19"/>
  </p:handoutMasterIdLst>
  <p:sldIdLst>
    <p:sldId id="259" r:id="rId3"/>
    <p:sldId id="311" r:id="rId4"/>
    <p:sldId id="310" r:id="rId5"/>
    <p:sldId id="306" r:id="rId6"/>
    <p:sldId id="303" r:id="rId7"/>
    <p:sldId id="313" r:id="rId8"/>
    <p:sldId id="281" r:id="rId9"/>
    <p:sldId id="274" r:id="rId10"/>
    <p:sldId id="282" r:id="rId11"/>
    <p:sldId id="283" r:id="rId12"/>
    <p:sldId id="312" r:id="rId13"/>
    <p:sldId id="316" r:id="rId14"/>
    <p:sldId id="315" r:id="rId15"/>
    <p:sldId id="317" r:id="rId16"/>
    <p:sldId id="272" r:id="rId17"/>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Untitled Section" id="{E438E84A-BF62-4843-9A82-460B17A5A0CC}">
          <p14:sldIdLst>
            <p14:sldId id="259"/>
            <p14:sldId id="311"/>
            <p14:sldId id="310"/>
            <p14:sldId id="306"/>
            <p14:sldId id="303"/>
            <p14:sldId id="313"/>
            <p14:sldId id="281"/>
            <p14:sldId id="274"/>
            <p14:sldId id="282"/>
            <p14:sldId id="283"/>
            <p14:sldId id="312"/>
            <p14:sldId id="316"/>
            <p14:sldId id="315"/>
            <p14:sldId id="317"/>
            <p14:sldId id="272"/>
          </p14:sldIdLst>
        </p14:section>
      </p14:sectionLst>
    </p:ex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armine Soprano" initials="CS" lastIdx="13" clrIdx="0">
    <p:extLst>
      <p:ext uri="{19B8F6BF-5375-455C-9EA6-DF929625EA0E}">
        <p15:presenceInfo xmlns:p15="http://schemas.microsoft.com/office/powerpoint/2012/main" userId="S::csoprano@worldbank.org::95c02df8-d2a3-4bdb-bf3b-8076abcf382e"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456" autoAdjust="0"/>
    <p:restoredTop sz="92832" autoAdjust="0"/>
  </p:normalViewPr>
  <p:slideViewPr>
    <p:cSldViewPr snapToGrid="0">
      <p:cViewPr varScale="1">
        <p:scale>
          <a:sx n="62" d="100"/>
          <a:sy n="62" d="100"/>
        </p:scale>
        <p:origin x="1292" y="5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84" d="100"/>
          <a:sy n="84" d="100"/>
        </p:scale>
        <p:origin x="3828" y="7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1440" tIns="45720" rIns="91440" bIns="45720" rtlCol="0"/>
          <a:lstStyle>
            <a:lvl1pPr algn="r">
              <a:defRPr sz="1200"/>
            </a:lvl1pPr>
          </a:lstStyle>
          <a:p>
            <a:fld id="{04148D7F-C7AA-432D-8E90-76C6B6088EFB}" type="datetimeFigureOut">
              <a:rPr lang="en-US" smtClean="0"/>
              <a:t>31/03/2020</a:t>
            </a:fld>
            <a:endParaRPr lang="en-US"/>
          </a:p>
        </p:txBody>
      </p:sp>
      <p:sp>
        <p:nvSpPr>
          <p:cNvPr id="4" name="Footer Placeholder 3"/>
          <p:cNvSpPr>
            <a:spLocks noGrp="1"/>
          </p:cNvSpPr>
          <p:nvPr>
            <p:ph type="ftr" sz="quarter" idx="2"/>
          </p:nvPr>
        </p:nvSpPr>
        <p:spPr>
          <a:xfrm>
            <a:off x="0" y="8829968"/>
            <a:ext cx="3037840" cy="466433"/>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8"/>
            <a:ext cx="3037840" cy="466433"/>
          </a:xfrm>
          <a:prstGeom prst="rect">
            <a:avLst/>
          </a:prstGeom>
        </p:spPr>
        <p:txBody>
          <a:bodyPr vert="horz" lIns="91440" tIns="45720" rIns="91440" bIns="45720" rtlCol="0" anchor="b"/>
          <a:lstStyle>
            <a:lvl1pPr algn="r">
              <a:defRPr sz="1200"/>
            </a:lvl1pPr>
          </a:lstStyle>
          <a:p>
            <a:fld id="{FC02C252-12EC-4429-9B9A-D4B42FBB195A}" type="slidenum">
              <a:rPr lang="en-US" smtClean="0"/>
              <a:t>‹#›</a:t>
            </a:fld>
            <a:endParaRPr lang="en-US"/>
          </a:p>
        </p:txBody>
      </p:sp>
    </p:spTree>
    <p:extLst>
      <p:ext uri="{BB962C8B-B14F-4D97-AF65-F5344CB8AC3E}">
        <p14:creationId xmlns:p14="http://schemas.microsoft.com/office/powerpoint/2010/main" val="296064546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1440" tIns="45720" rIns="91440" bIns="45720" rtlCol="0"/>
          <a:lstStyle>
            <a:lvl1pPr algn="r">
              <a:defRPr sz="1200"/>
            </a:lvl1pPr>
          </a:lstStyle>
          <a:p>
            <a:fld id="{BFC6825E-98DB-4ABD-B837-8ED2C24C1254}" type="datetimeFigureOut">
              <a:rPr lang="en-US" smtClean="0"/>
              <a:t>31/03/2020</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8"/>
            <a:ext cx="3037840" cy="46643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8"/>
            <a:ext cx="3037840" cy="466433"/>
          </a:xfrm>
          <a:prstGeom prst="rect">
            <a:avLst/>
          </a:prstGeom>
        </p:spPr>
        <p:txBody>
          <a:bodyPr vert="horz" lIns="91440" tIns="45720" rIns="91440" bIns="45720" rtlCol="0" anchor="b"/>
          <a:lstStyle>
            <a:lvl1pPr algn="r">
              <a:defRPr sz="1200"/>
            </a:lvl1pPr>
          </a:lstStyle>
          <a:p>
            <a:fld id="{8B5DCE77-2C49-44B7-986E-44FE77621204}" type="slidenum">
              <a:rPr lang="en-US" smtClean="0"/>
              <a:t>‹#›</a:t>
            </a:fld>
            <a:endParaRPr lang="en-US"/>
          </a:p>
        </p:txBody>
      </p:sp>
    </p:spTree>
    <p:extLst>
      <p:ext uri="{BB962C8B-B14F-4D97-AF65-F5344CB8AC3E}">
        <p14:creationId xmlns:p14="http://schemas.microsoft.com/office/powerpoint/2010/main" val="4368493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pPr algn="just">
              <a:spcBef>
                <a:spcPct val="0"/>
              </a:spcBef>
              <a:buFont typeface="Arial" pitchFamily="34" charset="0"/>
              <a:buChar char="•"/>
            </a:pPr>
            <a:r>
              <a:rPr lang="en-GB" dirty="0"/>
              <a:t> Her excellency, Minister</a:t>
            </a:r>
          </a:p>
          <a:p>
            <a:pPr algn="just">
              <a:spcBef>
                <a:spcPct val="0"/>
              </a:spcBef>
              <a:buFont typeface="Arial" pitchFamily="34" charset="0"/>
              <a:buChar char="•"/>
            </a:pPr>
            <a:r>
              <a:rPr lang="en-GB" dirty="0"/>
              <a:t> Ladies and gentlemen</a:t>
            </a:r>
          </a:p>
          <a:p>
            <a:pPr algn="just">
              <a:spcBef>
                <a:spcPct val="0"/>
              </a:spcBef>
              <a:buFont typeface="Arial" pitchFamily="34" charset="0"/>
              <a:buChar char="•"/>
            </a:pPr>
            <a:r>
              <a:rPr lang="en-GB" dirty="0"/>
              <a:t> Distinguished guests</a:t>
            </a:r>
          </a:p>
          <a:p>
            <a:pPr algn="just">
              <a:spcBef>
                <a:spcPct val="0"/>
              </a:spcBef>
              <a:buFont typeface="Arial" pitchFamily="34" charset="0"/>
              <a:buChar char="•"/>
            </a:pPr>
            <a:endParaRPr lang="en-GB" dirty="0"/>
          </a:p>
          <a:p>
            <a:pPr algn="just">
              <a:spcBef>
                <a:spcPct val="0"/>
              </a:spcBef>
            </a:pPr>
            <a:r>
              <a:rPr lang="en-GB" dirty="0"/>
              <a:t>On behalf of the NIU, I would like to present key results of the two recently closed projects, namely TDF II and EIF Tier II and priorities for FY 2019 of two new projects executed by NIU, including Lao Competitiveness and Trade Project funded by the World Bank, Australia, and Ireland, and Export Competiveness Promotion Project in Northern Laos funded by the Enhanced Integrated Framework.  </a:t>
            </a:r>
          </a:p>
        </p:txBody>
      </p:sp>
      <p:sp>
        <p:nvSpPr>
          <p:cNvPr id="4" name="Slide Number Placeholder 3"/>
          <p:cNvSpPr>
            <a:spLocks noGrp="1"/>
          </p:cNvSpPr>
          <p:nvPr>
            <p:ph type="sldNum" sz="quarter" idx="10"/>
          </p:nvPr>
        </p:nvSpPr>
        <p:spPr/>
        <p:txBody>
          <a:bodyPr/>
          <a:lstStyle/>
          <a:p>
            <a:fld id="{8B5DCE77-2C49-44B7-986E-44FE77621204}" type="slidenum">
              <a:rPr lang="en-US" smtClean="0"/>
              <a:t>1</a:t>
            </a:fld>
            <a:endParaRPr lang="en-US"/>
          </a:p>
        </p:txBody>
      </p:sp>
    </p:spTree>
    <p:extLst>
      <p:ext uri="{BB962C8B-B14F-4D97-AF65-F5344CB8AC3E}">
        <p14:creationId xmlns:p14="http://schemas.microsoft.com/office/powerpoint/2010/main" val="3528916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Strategy is designed to assist the National Implementation Unit (NIU) of the Department of Planning and Cooperation, Ministry of Industry and Commerce (</a:t>
            </a:r>
            <a:r>
              <a:rPr lang="en-US" dirty="0" err="1"/>
              <a:t>MoIC</a:t>
            </a:r>
            <a:r>
              <a:rPr lang="en-US" dirty="0"/>
              <a:t>) to implement the LCT in an inclusive and gender-sensitive manner. During Project design and preparation, it was recognized that despite impressive improvements in economic growth, especially in business and trade, attention needs to be paid to gender equality and women’s empowerment. Extensive research, studies and lessons learned suggest that women not only participate in a higher percentage of micro and small enterprises than men, but also play a crucial role in economic activities. However, there are only a few women entrepreneurs who hold medium-sized and larger firms in the Lao People’s Democratic Republic (Lao PDR).</a:t>
            </a:r>
          </a:p>
        </p:txBody>
      </p:sp>
      <p:sp>
        <p:nvSpPr>
          <p:cNvPr id="4" name="Slide Number Placeholder 3"/>
          <p:cNvSpPr>
            <a:spLocks noGrp="1"/>
          </p:cNvSpPr>
          <p:nvPr>
            <p:ph type="sldNum" sz="quarter" idx="10"/>
          </p:nvPr>
        </p:nvSpPr>
        <p:spPr/>
        <p:txBody>
          <a:bodyPr/>
          <a:lstStyle/>
          <a:p>
            <a:fld id="{8B5DCE77-2C49-44B7-986E-44FE77621204}" type="slidenum">
              <a:rPr lang="en-US" smtClean="0"/>
              <a:t>5</a:t>
            </a:fld>
            <a:endParaRPr lang="en-US"/>
          </a:p>
        </p:txBody>
      </p:sp>
    </p:spTree>
    <p:extLst>
      <p:ext uri="{BB962C8B-B14F-4D97-AF65-F5344CB8AC3E}">
        <p14:creationId xmlns:p14="http://schemas.microsoft.com/office/powerpoint/2010/main" val="15319866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B5DCE77-2C49-44B7-986E-44FE77621204}" type="slidenum">
              <a:rPr lang="en-US" smtClean="0"/>
              <a:t>13</a:t>
            </a:fld>
            <a:endParaRPr lang="en-US"/>
          </a:p>
        </p:txBody>
      </p:sp>
    </p:spTree>
    <p:extLst>
      <p:ext uri="{BB962C8B-B14F-4D97-AF65-F5344CB8AC3E}">
        <p14:creationId xmlns:p14="http://schemas.microsoft.com/office/powerpoint/2010/main" val="9272137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B5DCE77-2C49-44B7-986E-44FE77621204}" type="slidenum">
              <a:rPr lang="en-US" smtClean="0"/>
              <a:t>14</a:t>
            </a:fld>
            <a:endParaRPr lang="en-US"/>
          </a:p>
        </p:txBody>
      </p:sp>
    </p:spTree>
    <p:extLst>
      <p:ext uri="{BB962C8B-B14F-4D97-AF65-F5344CB8AC3E}">
        <p14:creationId xmlns:p14="http://schemas.microsoft.com/office/powerpoint/2010/main" val="202421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B5DCE77-2C49-44B7-986E-44FE77621204}" type="slidenum">
              <a:rPr lang="en-US" smtClean="0"/>
              <a:t>15</a:t>
            </a:fld>
            <a:endParaRPr lang="en-US"/>
          </a:p>
        </p:txBody>
      </p:sp>
    </p:spTree>
    <p:extLst>
      <p:ext uri="{BB962C8B-B14F-4D97-AF65-F5344CB8AC3E}">
        <p14:creationId xmlns:p14="http://schemas.microsoft.com/office/powerpoint/2010/main" val="25249751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sv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8.svg"/><Relationship Id="rId2" Type="http://schemas.openxmlformats.org/officeDocument/2006/relationships/image" Target="../media/image9.jpe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12.png"/><Relationship Id="rId4" Type="http://schemas.openxmlformats.org/officeDocument/2006/relationships/image" Target="../media/image11.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g"/><Relationship Id="rId1" Type="http://schemas.openxmlformats.org/officeDocument/2006/relationships/slideMaster" Target="../slideMasters/slideMaster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9.jpeg"/><Relationship Id="rId2" Type="http://schemas.openxmlformats.org/officeDocument/2006/relationships/image" Target="../media/image1.png"/><Relationship Id="rId1" Type="http://schemas.openxmlformats.org/officeDocument/2006/relationships/slideMaster" Target="../slideMasters/slideMaster2.xml"/><Relationship Id="rId6" Type="http://schemas.openxmlformats.org/officeDocument/2006/relationships/image" Target="../media/image2.png"/><Relationship Id="rId5" Type="http://schemas.openxmlformats.org/officeDocument/2006/relationships/image" Target="../media/image18.png"/><Relationship Id="rId4" Type="http://schemas.openxmlformats.org/officeDocument/2006/relationships/image" Target="../media/image4.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0.jpeg"/><Relationship Id="rId1" Type="http://schemas.openxmlformats.org/officeDocument/2006/relationships/slideMaster" Target="../slideMasters/slideMaster2.xml"/><Relationship Id="rId5" Type="http://schemas.openxmlformats.org/officeDocument/2006/relationships/image" Target="../media/image17.png"/><Relationship Id="rId4" Type="http://schemas.openxmlformats.org/officeDocument/2006/relationships/image" Target="../media/image16.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13.jpg"/><Relationship Id="rId1" Type="http://schemas.openxmlformats.org/officeDocument/2006/relationships/slideMaster" Target="../slideMasters/slideMaster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8E96B29-EE88-4999-A04E-C4EB62CEDA6C}" type="datetimeFigureOut">
              <a:rPr lang="en-US" smtClean="0"/>
              <a:t>31/03/2020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A2AF7B-A19B-4455-B6F3-2D09E7BEA415}" type="slidenum">
              <a:rPr lang="en-US" smtClean="0"/>
              <a:t>‹#›</a:t>
            </a:fld>
            <a:endParaRPr lang="en-US"/>
          </a:p>
        </p:txBody>
      </p:sp>
    </p:spTree>
    <p:extLst>
      <p:ext uri="{BB962C8B-B14F-4D97-AF65-F5344CB8AC3E}">
        <p14:creationId xmlns:p14="http://schemas.microsoft.com/office/powerpoint/2010/main" val="6380182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8E96B29-EE88-4999-A04E-C4EB62CEDA6C}" type="datetimeFigureOut">
              <a:rPr lang="en-US" smtClean="0"/>
              <a:t>31/03/2020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A2AF7B-A19B-4455-B6F3-2D09E7BEA415}" type="slidenum">
              <a:rPr lang="en-US" smtClean="0"/>
              <a:t>‹#›</a:t>
            </a:fld>
            <a:endParaRPr lang="en-US"/>
          </a:p>
        </p:txBody>
      </p:sp>
    </p:spTree>
    <p:extLst>
      <p:ext uri="{BB962C8B-B14F-4D97-AF65-F5344CB8AC3E}">
        <p14:creationId xmlns:p14="http://schemas.microsoft.com/office/powerpoint/2010/main" val="11022556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8E96B29-EE88-4999-A04E-C4EB62CEDA6C}" type="datetimeFigureOut">
              <a:rPr lang="en-US" smtClean="0"/>
              <a:t>31/03/2020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A2AF7B-A19B-4455-B6F3-2D09E7BEA415}" type="slidenum">
              <a:rPr lang="en-US" smtClean="0"/>
              <a:t>‹#›</a:t>
            </a:fld>
            <a:endParaRPr lang="en-US"/>
          </a:p>
        </p:txBody>
      </p:sp>
    </p:spTree>
    <p:extLst>
      <p:ext uri="{BB962C8B-B14F-4D97-AF65-F5344CB8AC3E}">
        <p14:creationId xmlns:p14="http://schemas.microsoft.com/office/powerpoint/2010/main" val="13992080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8E96B29-EE88-4999-A04E-C4EB62CEDA6C}" type="datetimeFigureOut">
              <a:rPr lang="en-US" smtClean="0"/>
              <a:t>31/03/2020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A2AF7B-A19B-4455-B6F3-2D09E7BEA415}" type="slidenum">
              <a:rPr lang="en-US" smtClean="0"/>
              <a:t>‹#›</a:t>
            </a:fld>
            <a:endParaRPr lang="en-US"/>
          </a:p>
        </p:txBody>
      </p:sp>
    </p:spTree>
    <p:extLst>
      <p:ext uri="{BB962C8B-B14F-4D97-AF65-F5344CB8AC3E}">
        <p14:creationId xmlns:p14="http://schemas.microsoft.com/office/powerpoint/2010/main" val="1654770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8E96B29-EE88-4999-A04E-C4EB62CEDA6C}" type="datetimeFigureOut">
              <a:rPr lang="en-US" smtClean="0"/>
              <a:t>31/03/2020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3A2AF7B-A19B-4455-B6F3-2D09E7BEA415}" type="slidenum">
              <a:rPr lang="en-US" smtClean="0"/>
              <a:t>‹#›</a:t>
            </a:fld>
            <a:endParaRPr lang="en-US"/>
          </a:p>
        </p:txBody>
      </p:sp>
    </p:spTree>
    <p:extLst>
      <p:ext uri="{BB962C8B-B14F-4D97-AF65-F5344CB8AC3E}">
        <p14:creationId xmlns:p14="http://schemas.microsoft.com/office/powerpoint/2010/main" val="19940341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8E96B29-EE88-4999-A04E-C4EB62CEDA6C}" type="datetimeFigureOut">
              <a:rPr lang="en-US" smtClean="0"/>
              <a:t>31/03/2020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3A2AF7B-A19B-4455-B6F3-2D09E7BEA415}" type="slidenum">
              <a:rPr lang="en-US" smtClean="0"/>
              <a:t>‹#›</a:t>
            </a:fld>
            <a:endParaRPr lang="en-US"/>
          </a:p>
        </p:txBody>
      </p:sp>
    </p:spTree>
    <p:extLst>
      <p:ext uri="{BB962C8B-B14F-4D97-AF65-F5344CB8AC3E}">
        <p14:creationId xmlns:p14="http://schemas.microsoft.com/office/powerpoint/2010/main" val="31839633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8E96B29-EE88-4999-A04E-C4EB62CEDA6C}" type="datetimeFigureOut">
              <a:rPr lang="en-US" smtClean="0"/>
              <a:t>31/03/2020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3A2AF7B-A19B-4455-B6F3-2D09E7BEA415}" type="slidenum">
              <a:rPr lang="en-US" smtClean="0"/>
              <a:t>‹#›</a:t>
            </a:fld>
            <a:endParaRPr lang="en-US"/>
          </a:p>
        </p:txBody>
      </p:sp>
    </p:spTree>
    <p:extLst>
      <p:ext uri="{BB962C8B-B14F-4D97-AF65-F5344CB8AC3E}">
        <p14:creationId xmlns:p14="http://schemas.microsoft.com/office/powerpoint/2010/main" val="20931952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8E96B29-EE88-4999-A04E-C4EB62CEDA6C}" type="datetimeFigureOut">
              <a:rPr lang="en-US" smtClean="0"/>
              <a:t>31/03/2020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A2AF7B-A19B-4455-B6F3-2D09E7BEA415}" type="slidenum">
              <a:rPr lang="en-US" smtClean="0"/>
              <a:t>‹#›</a:t>
            </a:fld>
            <a:endParaRPr lang="en-US"/>
          </a:p>
        </p:txBody>
      </p:sp>
    </p:spTree>
    <p:extLst>
      <p:ext uri="{BB962C8B-B14F-4D97-AF65-F5344CB8AC3E}">
        <p14:creationId xmlns:p14="http://schemas.microsoft.com/office/powerpoint/2010/main" val="35612841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8E96B29-EE88-4999-A04E-C4EB62CEDA6C}" type="datetimeFigureOut">
              <a:rPr lang="en-US" smtClean="0"/>
              <a:t>31/03/2020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A2AF7B-A19B-4455-B6F3-2D09E7BEA415}" type="slidenum">
              <a:rPr lang="en-US" smtClean="0"/>
              <a:t>‹#›</a:t>
            </a:fld>
            <a:endParaRPr lang="en-US"/>
          </a:p>
        </p:txBody>
      </p:sp>
    </p:spTree>
    <p:extLst>
      <p:ext uri="{BB962C8B-B14F-4D97-AF65-F5344CB8AC3E}">
        <p14:creationId xmlns:p14="http://schemas.microsoft.com/office/powerpoint/2010/main" val="23938608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8E96B29-EE88-4999-A04E-C4EB62CEDA6C}" type="datetimeFigureOut">
              <a:rPr lang="en-US" smtClean="0"/>
              <a:t>31/03/2020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A2AF7B-A19B-4455-B6F3-2D09E7BEA415}" type="slidenum">
              <a:rPr lang="en-US" smtClean="0"/>
              <a:t>‹#›</a:t>
            </a:fld>
            <a:endParaRPr lang="en-US"/>
          </a:p>
        </p:txBody>
      </p:sp>
    </p:spTree>
    <p:extLst>
      <p:ext uri="{BB962C8B-B14F-4D97-AF65-F5344CB8AC3E}">
        <p14:creationId xmlns:p14="http://schemas.microsoft.com/office/powerpoint/2010/main" val="33682169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8E96B29-EE88-4999-A04E-C4EB62CEDA6C}" type="datetimeFigureOut">
              <a:rPr lang="en-US" smtClean="0"/>
              <a:t>31/03/2020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A2AF7B-A19B-4455-B6F3-2D09E7BEA415}" type="slidenum">
              <a:rPr lang="en-US" smtClean="0"/>
              <a:t>‹#›</a:t>
            </a:fld>
            <a:endParaRPr lang="en-US"/>
          </a:p>
        </p:txBody>
      </p:sp>
    </p:spTree>
    <p:extLst>
      <p:ext uri="{BB962C8B-B14F-4D97-AF65-F5344CB8AC3E}">
        <p14:creationId xmlns:p14="http://schemas.microsoft.com/office/powerpoint/2010/main" val="7963439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1_Title and Content">
    <p:bg>
      <p:bgPr>
        <a:gradFill flip="none" rotWithShape="1">
          <a:gsLst>
            <a:gs pos="0">
              <a:schemeClr val="accent2"/>
            </a:gs>
            <a:gs pos="63000">
              <a:schemeClr val="accent2"/>
            </a:gs>
            <a:gs pos="83000">
              <a:schemeClr val="accent2">
                <a:lumMod val="60000"/>
                <a:lumOff val="40000"/>
              </a:schemeClr>
            </a:gs>
            <a:gs pos="100000">
              <a:schemeClr val="accent2">
                <a:lumMod val="40000"/>
                <a:lumOff val="60000"/>
              </a:schemeClr>
            </a:gs>
          </a:gsLst>
          <a:lin ang="5400000" scaled="1"/>
          <a:tileRect/>
        </a:gradFill>
        <a:effectLst/>
      </p:bgPr>
    </p:bg>
    <p:spTree>
      <p:nvGrpSpPr>
        <p:cNvPr id="1" name=""/>
        <p:cNvGrpSpPr/>
        <p:nvPr/>
      </p:nvGrpSpPr>
      <p:grpSpPr>
        <a:xfrm>
          <a:off x="0" y="0"/>
          <a:ext cx="0" cy="0"/>
          <a:chOff x="0" y="0"/>
          <a:chExt cx="0" cy="0"/>
        </a:xfrm>
      </p:grpSpPr>
      <p:sp>
        <p:nvSpPr>
          <p:cNvPr id="5" name="Subtitle 2"/>
          <p:cNvSpPr txBox="1">
            <a:spLocks/>
          </p:cNvSpPr>
          <p:nvPr/>
        </p:nvSpPr>
        <p:spPr>
          <a:xfrm>
            <a:off x="7319158" y="6465628"/>
            <a:ext cx="1614050" cy="258531"/>
          </a:xfrm>
          <a:prstGeom prst="rect">
            <a:avLst/>
          </a:prstGeom>
        </p:spPr>
        <p:txBody>
          <a:bodyPr vert="horz" lIns="68580" tIns="34290" rIns="68580" bIns="3429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Times" panose="02020603060405020304" pitchFamily="18"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200" b="0" dirty="0">
                <a:solidFill>
                  <a:schemeClr val="bg1"/>
                </a:solidFill>
                <a:latin typeface="Arial" panose="020B0604020202020204" pitchFamily="34" charset="0"/>
                <a:cs typeface="Arial" panose="020B0604020202020204" pitchFamily="34" charset="0"/>
              </a:rPr>
              <a:t>www .t4dlaos.org</a:t>
            </a: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0372" y="5740400"/>
            <a:ext cx="11692617" cy="652087"/>
          </a:xfrm>
          <a:prstGeom prst="rect">
            <a:avLst/>
          </a:prstGeom>
        </p:spPr>
      </p:pic>
      <p:sp>
        <p:nvSpPr>
          <p:cNvPr id="14" name="Subtitle 2"/>
          <p:cNvSpPr txBox="1">
            <a:spLocks/>
          </p:cNvSpPr>
          <p:nvPr/>
        </p:nvSpPr>
        <p:spPr>
          <a:xfrm>
            <a:off x="3003550" y="382384"/>
            <a:ext cx="3751614" cy="876025"/>
          </a:xfrm>
          <a:prstGeom prst="rect">
            <a:avLst/>
          </a:prstGeom>
        </p:spPr>
        <p:txBody>
          <a:bodyPr vert="horz" lIns="68580" tIns="34290" rIns="68580" bIns="3429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Times" panose="02020603060405020304" pitchFamily="18"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50000"/>
              </a:lnSpc>
              <a:spcBef>
                <a:spcPts val="0"/>
              </a:spcBef>
            </a:pPr>
            <a:r>
              <a:rPr lang="en-US" sz="1500" b="1" dirty="0">
                <a:solidFill>
                  <a:schemeClr val="bg1"/>
                </a:solidFill>
                <a:latin typeface="Arial" panose="020B0604020202020204" pitchFamily="34" charset="0"/>
                <a:cs typeface="Arial" panose="020B0604020202020204" pitchFamily="34" charset="0"/>
              </a:rPr>
              <a:t>Ministry</a:t>
            </a:r>
            <a:r>
              <a:rPr lang="en-US" sz="1500" b="1" baseline="0" dirty="0">
                <a:solidFill>
                  <a:schemeClr val="bg1"/>
                </a:solidFill>
                <a:latin typeface="Arial" panose="020B0604020202020204" pitchFamily="34" charset="0"/>
                <a:cs typeface="Arial" panose="020B0604020202020204" pitchFamily="34" charset="0"/>
              </a:rPr>
              <a:t> of Industry and Commerce</a:t>
            </a:r>
          </a:p>
          <a:p>
            <a:pPr algn="l">
              <a:lnSpc>
                <a:spcPct val="150000"/>
              </a:lnSpc>
              <a:spcBef>
                <a:spcPts val="0"/>
              </a:spcBef>
            </a:pPr>
            <a:r>
              <a:rPr lang="en-US" sz="1200" b="1" dirty="0">
                <a:solidFill>
                  <a:schemeClr val="bg1"/>
                </a:solidFill>
                <a:latin typeface="Arial" panose="020B0604020202020204" pitchFamily="34" charset="0"/>
                <a:cs typeface="Arial" panose="020B0604020202020204" pitchFamily="34" charset="0"/>
              </a:rPr>
              <a:t>Department of Planning and Cooperation</a:t>
            </a:r>
          </a:p>
          <a:p>
            <a:pPr algn="l">
              <a:lnSpc>
                <a:spcPct val="150000"/>
              </a:lnSpc>
              <a:spcBef>
                <a:spcPts val="0"/>
              </a:spcBef>
            </a:pPr>
            <a:r>
              <a:rPr lang="en-US" sz="1200" b="0" dirty="0">
                <a:solidFill>
                  <a:schemeClr val="bg1"/>
                </a:solidFill>
                <a:latin typeface="Arial" panose="020B0604020202020204" pitchFamily="34" charset="0"/>
                <a:cs typeface="Arial" panose="020B0604020202020204" pitchFamily="34" charset="0"/>
              </a:rPr>
              <a:t>NIU Division</a:t>
            </a:r>
          </a:p>
        </p:txBody>
      </p:sp>
      <p:pic>
        <p:nvPicPr>
          <p:cNvPr id="19" name="Picture 18">
            <a:extLst>
              <a:ext uri="{FF2B5EF4-FFF2-40B4-BE49-F238E27FC236}">
                <a16:creationId xmlns:a16="http://schemas.microsoft.com/office/drawing/2014/main" id="{E609199F-CB91-4F32-82D3-3C317860FF01}"/>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41656" r="54185"/>
          <a:stretch/>
        </p:blipFill>
        <p:spPr>
          <a:xfrm>
            <a:off x="2774950" y="498244"/>
            <a:ext cx="228600" cy="760166"/>
          </a:xfrm>
          <a:prstGeom prst="rect">
            <a:avLst/>
          </a:prstGeom>
        </p:spPr>
      </p:pic>
      <p:pic>
        <p:nvPicPr>
          <p:cNvPr id="10" name="Picture 9">
            <a:extLst>
              <a:ext uri="{FF2B5EF4-FFF2-40B4-BE49-F238E27FC236}">
                <a16:creationId xmlns:a16="http://schemas.microsoft.com/office/drawing/2014/main" id="{AA987154-0EEA-4CF3-BEA8-51CE835819F7}"/>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414372" y="5905216"/>
            <a:ext cx="784182" cy="370692"/>
          </a:xfrm>
          <a:prstGeom prst="rect">
            <a:avLst/>
          </a:prstGeom>
        </p:spPr>
      </p:pic>
      <p:pic>
        <p:nvPicPr>
          <p:cNvPr id="11" name="Picture 10">
            <a:extLst>
              <a:ext uri="{FF2B5EF4-FFF2-40B4-BE49-F238E27FC236}">
                <a16:creationId xmlns:a16="http://schemas.microsoft.com/office/drawing/2014/main" id="{471F034A-1E06-4E77-B23A-BFFEA6210A6B}"/>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3432563" y="5886114"/>
            <a:ext cx="1264624" cy="386532"/>
          </a:xfrm>
          <a:prstGeom prst="rect">
            <a:avLst/>
          </a:prstGeom>
        </p:spPr>
      </p:pic>
      <p:pic>
        <p:nvPicPr>
          <p:cNvPr id="12" name="Picture 11">
            <a:extLst>
              <a:ext uri="{FF2B5EF4-FFF2-40B4-BE49-F238E27FC236}">
                <a16:creationId xmlns:a16="http://schemas.microsoft.com/office/drawing/2014/main" id="{758E5516-70D1-42D4-AA29-9A525761C6D1}"/>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6497754" y="5902844"/>
            <a:ext cx="1675391" cy="353071"/>
          </a:xfrm>
          <a:prstGeom prst="rect">
            <a:avLst/>
          </a:prstGeom>
        </p:spPr>
      </p:pic>
      <p:pic>
        <p:nvPicPr>
          <p:cNvPr id="13" name="Picture 12">
            <a:extLst>
              <a:ext uri="{FF2B5EF4-FFF2-40B4-BE49-F238E27FC236}">
                <a16:creationId xmlns:a16="http://schemas.microsoft.com/office/drawing/2014/main" id="{AAA81A11-C4E7-4B7F-8257-1846E9999229}"/>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1421477" y="540643"/>
            <a:ext cx="1197033" cy="684514"/>
          </a:xfrm>
          <a:prstGeom prst="rect">
            <a:avLst/>
          </a:prstGeom>
        </p:spPr>
      </p:pic>
      <p:pic>
        <p:nvPicPr>
          <p:cNvPr id="15" name="Graphic 14">
            <a:extLst>
              <a:ext uri="{FF2B5EF4-FFF2-40B4-BE49-F238E27FC236}">
                <a16:creationId xmlns:a16="http://schemas.microsoft.com/office/drawing/2014/main" id="{EA763331-43B7-49D8-8C0C-154BBAEBE211}"/>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4931196" y="5901971"/>
            <a:ext cx="1332549" cy="398100"/>
          </a:xfrm>
          <a:prstGeom prst="rect">
            <a:avLst/>
          </a:prstGeom>
        </p:spPr>
      </p:pic>
      <p:sp>
        <p:nvSpPr>
          <p:cNvPr id="16" name="TextBox 15">
            <a:extLst>
              <a:ext uri="{FF2B5EF4-FFF2-40B4-BE49-F238E27FC236}">
                <a16:creationId xmlns:a16="http://schemas.microsoft.com/office/drawing/2014/main" id="{8BF1B0FF-3B55-4C1A-AB25-644C92A1F78D}"/>
              </a:ext>
            </a:extLst>
          </p:cNvPr>
          <p:cNvSpPr txBox="1"/>
          <p:nvPr userDrawn="1"/>
        </p:nvSpPr>
        <p:spPr>
          <a:xfrm>
            <a:off x="1083896" y="5962521"/>
            <a:ext cx="1140056" cy="276999"/>
          </a:xfrm>
          <a:prstGeom prst="rect">
            <a:avLst/>
          </a:prstGeom>
          <a:noFill/>
        </p:spPr>
        <p:txBody>
          <a:bodyPr wrap="none" rtlCol="0">
            <a:spAutoFit/>
          </a:bodyPr>
          <a:lstStyle/>
          <a:p>
            <a:r>
              <a:rPr lang="en-US" sz="1200" u="sng" dirty="0">
                <a:latin typeface="Arial" panose="020B0604020202020204" pitchFamily="34" charset="0"/>
                <a:cs typeface="Arial" panose="020B0604020202020204" pitchFamily="34" charset="0"/>
              </a:rPr>
              <a:t>Supported by:</a:t>
            </a:r>
          </a:p>
        </p:txBody>
      </p:sp>
    </p:spTree>
    <p:extLst>
      <p:ext uri="{BB962C8B-B14F-4D97-AF65-F5344CB8AC3E}">
        <p14:creationId xmlns:p14="http://schemas.microsoft.com/office/powerpoint/2010/main" val="10205988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76301"/>
            <a:ext cx="6858000" cy="743507"/>
          </a:xfrm>
        </p:spPr>
        <p:txBody>
          <a:bodyPr anchor="b">
            <a:normAutofit/>
          </a:bodyPr>
          <a:lstStyle>
            <a:lvl1pPr algn="l">
              <a:defRPr sz="2700">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Subtitle 2"/>
          <p:cNvSpPr>
            <a:spLocks noGrp="1"/>
          </p:cNvSpPr>
          <p:nvPr>
            <p:ph type="subTitle" idx="1"/>
          </p:nvPr>
        </p:nvSpPr>
        <p:spPr>
          <a:xfrm>
            <a:off x="1143000" y="1619807"/>
            <a:ext cx="6858000" cy="493198"/>
          </a:xfrm>
        </p:spPr>
        <p:txBody>
          <a:bodyPr/>
          <a:lstStyle>
            <a:lvl1pPr marL="0" indent="0" algn="l">
              <a:buNone/>
              <a:defRPr sz="1800">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8E96B29-EE88-4999-A04E-C4EB62CEDA6C}" type="datetimeFigureOut">
              <a:rPr lang="en-US" smtClean="0"/>
              <a:t>31/03/2020</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3A2AF7B-A19B-4455-B6F3-2D09E7BEA415}" type="slidenum">
              <a:rPr lang="en-US" smtClean="0"/>
              <a:t>‹#›</a:t>
            </a:fld>
            <a:endParaRPr lang="en-US"/>
          </a:p>
        </p:txBody>
      </p:sp>
      <p:sp>
        <p:nvSpPr>
          <p:cNvPr id="11" name="Subtitle 2"/>
          <p:cNvSpPr txBox="1">
            <a:spLocks/>
          </p:cNvSpPr>
          <p:nvPr/>
        </p:nvSpPr>
        <p:spPr>
          <a:xfrm>
            <a:off x="7408218" y="6630310"/>
            <a:ext cx="1614050" cy="258531"/>
          </a:xfrm>
          <a:prstGeom prst="rect">
            <a:avLst/>
          </a:prstGeom>
        </p:spPr>
        <p:txBody>
          <a:bodyPr vert="horz" lIns="68580" tIns="34290" rIns="68580" bIns="3429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Times" panose="02020603060405020304" pitchFamily="18"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900" b="0" dirty="0">
                <a:solidFill>
                  <a:schemeClr val="bg1"/>
                </a:solidFill>
                <a:latin typeface="Arial" panose="020B0604020202020204" pitchFamily="34" charset="0"/>
                <a:cs typeface="Arial" panose="020B0604020202020204" pitchFamily="34" charset="0"/>
              </a:rPr>
              <a:t>www .t4dlaos.org</a:t>
            </a:r>
          </a:p>
        </p:txBody>
      </p:sp>
      <p:sp>
        <p:nvSpPr>
          <p:cNvPr id="19" name="Content Placeholder 2"/>
          <p:cNvSpPr>
            <a:spLocks noGrp="1"/>
          </p:cNvSpPr>
          <p:nvPr>
            <p:ph sz="half" idx="13"/>
          </p:nvPr>
        </p:nvSpPr>
        <p:spPr>
          <a:xfrm>
            <a:off x="1143000" y="2113006"/>
            <a:ext cx="6858000" cy="3971391"/>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7" name="Picture 16">
            <a:extLst>
              <a:ext uri="{FF2B5EF4-FFF2-40B4-BE49-F238E27FC236}">
                <a16:creationId xmlns:a16="http://schemas.microsoft.com/office/drawing/2014/main" id="{6E5CA8A6-BD6D-40EE-8B13-697AB61E902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995686" y="333426"/>
            <a:ext cx="818074" cy="467809"/>
          </a:xfrm>
          <a:prstGeom prst="rect">
            <a:avLst/>
          </a:prstGeom>
        </p:spPr>
      </p:pic>
      <p:sp>
        <p:nvSpPr>
          <p:cNvPr id="18" name="TextBox 17">
            <a:extLst>
              <a:ext uri="{FF2B5EF4-FFF2-40B4-BE49-F238E27FC236}">
                <a16:creationId xmlns:a16="http://schemas.microsoft.com/office/drawing/2014/main" id="{EFF19A6A-BAD8-4463-818E-3E14B04DFC71}"/>
              </a:ext>
            </a:extLst>
          </p:cNvPr>
          <p:cNvSpPr txBox="1"/>
          <p:nvPr userDrawn="1"/>
        </p:nvSpPr>
        <p:spPr>
          <a:xfrm>
            <a:off x="4934037" y="6481720"/>
            <a:ext cx="907621" cy="246221"/>
          </a:xfrm>
          <a:prstGeom prst="rect">
            <a:avLst/>
          </a:prstGeom>
          <a:noFill/>
        </p:spPr>
        <p:txBody>
          <a:bodyPr wrap="none" rtlCol="0">
            <a:spAutoFit/>
          </a:bodyPr>
          <a:lstStyle/>
          <a:p>
            <a:r>
              <a:rPr lang="en-US" sz="1000" dirty="0">
                <a:solidFill>
                  <a:schemeClr val="bg1"/>
                </a:solidFill>
                <a:latin typeface="Times" panose="020B0500000000000000" pitchFamily="34" charset="0"/>
                <a:ea typeface="Times" panose="020B0500000000000000" pitchFamily="34" charset="0"/>
                <a:cs typeface="Times" panose="020B0500000000000000" pitchFamily="34" charset="0"/>
              </a:rPr>
              <a:t>Supported by:</a:t>
            </a:r>
          </a:p>
        </p:txBody>
      </p:sp>
      <p:pic>
        <p:nvPicPr>
          <p:cNvPr id="20" name="Picture 19">
            <a:extLst>
              <a:ext uri="{FF2B5EF4-FFF2-40B4-BE49-F238E27FC236}">
                <a16:creationId xmlns:a16="http://schemas.microsoft.com/office/drawing/2014/main" id="{55523D6B-6B03-484E-9642-278000D98E6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829795" y="6544902"/>
            <a:ext cx="303192" cy="143322"/>
          </a:xfrm>
          <a:prstGeom prst="rect">
            <a:avLst/>
          </a:prstGeom>
        </p:spPr>
      </p:pic>
      <p:pic>
        <p:nvPicPr>
          <p:cNvPr id="21" name="Picture 20">
            <a:extLst>
              <a:ext uri="{FF2B5EF4-FFF2-40B4-BE49-F238E27FC236}">
                <a16:creationId xmlns:a16="http://schemas.microsoft.com/office/drawing/2014/main" id="{6E920A94-AC05-48E2-8288-99890E7D17E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222034" y="6529528"/>
            <a:ext cx="488947" cy="149446"/>
          </a:xfrm>
          <a:prstGeom prst="rect">
            <a:avLst/>
          </a:prstGeom>
        </p:spPr>
      </p:pic>
      <p:pic>
        <p:nvPicPr>
          <p:cNvPr id="22" name="Picture 21">
            <a:extLst>
              <a:ext uri="{FF2B5EF4-FFF2-40B4-BE49-F238E27FC236}">
                <a16:creationId xmlns:a16="http://schemas.microsoft.com/office/drawing/2014/main" id="{E52E3886-5F68-4FFC-93C9-450C5C8DFCCF}"/>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409422" y="6533759"/>
            <a:ext cx="647763" cy="136509"/>
          </a:xfrm>
          <a:prstGeom prst="rect">
            <a:avLst/>
          </a:prstGeom>
        </p:spPr>
      </p:pic>
      <p:pic>
        <p:nvPicPr>
          <p:cNvPr id="23" name="Graphic 22">
            <a:extLst>
              <a:ext uri="{FF2B5EF4-FFF2-40B4-BE49-F238E27FC236}">
                <a16:creationId xmlns:a16="http://schemas.microsoft.com/office/drawing/2014/main" id="{AFE8C0E9-3E20-4140-A3FD-768D464ECA41}"/>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6802597" y="6525055"/>
            <a:ext cx="515209" cy="153919"/>
          </a:xfrm>
          <a:prstGeom prst="rect">
            <a:avLst/>
          </a:prstGeom>
        </p:spPr>
      </p:pic>
    </p:spTree>
    <p:extLst>
      <p:ext uri="{BB962C8B-B14F-4D97-AF65-F5344CB8AC3E}">
        <p14:creationId xmlns:p14="http://schemas.microsoft.com/office/powerpoint/2010/main" val="29262305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76301"/>
            <a:ext cx="6858000" cy="743507"/>
          </a:xfrm>
        </p:spPr>
        <p:txBody>
          <a:bodyPr anchor="b">
            <a:normAutofit/>
          </a:bodyPr>
          <a:lstStyle>
            <a:lvl1pPr algn="l">
              <a:defRPr sz="3600">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p:cNvSpPr>
            <a:spLocks noGrp="1"/>
          </p:cNvSpPr>
          <p:nvPr>
            <p:ph type="subTitle" idx="1"/>
          </p:nvPr>
        </p:nvSpPr>
        <p:spPr>
          <a:xfrm>
            <a:off x="1143000" y="1619807"/>
            <a:ext cx="6858000" cy="493198"/>
          </a:xfrm>
        </p:spPr>
        <p:txBody>
          <a:bodyPr/>
          <a:lstStyle>
            <a:lvl1pPr marL="0" indent="0" algn="l">
              <a:buNone/>
              <a:defRPr sz="24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p>
            <a:fld id="{18E96B29-EE88-4999-A04E-C4EB62CEDA6C}" type="datetimeFigureOut">
              <a:rPr lang="en-US" smtClean="0"/>
              <a:t>31/03/2020</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3A2AF7B-A19B-4455-B6F3-2D09E7BEA415}" type="slidenum">
              <a:rPr lang="en-US" smtClean="0"/>
              <a:t>‹#›</a:t>
            </a:fld>
            <a:endParaRPr lang="en-US"/>
          </a:p>
        </p:txBody>
      </p:sp>
      <p:sp>
        <p:nvSpPr>
          <p:cNvPr id="11" name="Subtitle 2"/>
          <p:cNvSpPr txBox="1">
            <a:spLocks/>
          </p:cNvSpPr>
          <p:nvPr userDrawn="1"/>
        </p:nvSpPr>
        <p:spPr>
          <a:xfrm>
            <a:off x="7408218" y="6630310"/>
            <a:ext cx="1614050" cy="25853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Times" panose="02020603060405020304" pitchFamily="18"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200" b="0" dirty="0">
                <a:solidFill>
                  <a:schemeClr val="bg1"/>
                </a:solidFill>
                <a:latin typeface="Arial" panose="020B0604020202020204" pitchFamily="34" charset="0"/>
                <a:cs typeface="Arial" panose="020B0604020202020204" pitchFamily="34" charset="0"/>
              </a:rPr>
              <a:t>www .t4dlaos.org</a:t>
            </a:r>
          </a:p>
        </p:txBody>
      </p:sp>
      <p:sp>
        <p:nvSpPr>
          <p:cNvPr id="19" name="Content Placeholder 2"/>
          <p:cNvSpPr>
            <a:spLocks noGrp="1"/>
          </p:cNvSpPr>
          <p:nvPr>
            <p:ph sz="half" idx="13"/>
          </p:nvPr>
        </p:nvSpPr>
        <p:spPr>
          <a:xfrm>
            <a:off x="1143000" y="2113006"/>
            <a:ext cx="6858000" cy="3971391"/>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a:extLst>
              <a:ext uri="{FF2B5EF4-FFF2-40B4-BE49-F238E27FC236}">
                <a16:creationId xmlns:a16="http://schemas.microsoft.com/office/drawing/2014/main" id="{E4633144-88D6-4F41-B408-95E6D4B067E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001000" y="380582"/>
            <a:ext cx="861354" cy="430636"/>
          </a:xfrm>
          <a:prstGeom prst="rect">
            <a:avLst/>
          </a:prstGeom>
        </p:spPr>
      </p:pic>
      <p:pic>
        <p:nvPicPr>
          <p:cNvPr id="13" name="Picture 12">
            <a:extLst>
              <a:ext uri="{FF2B5EF4-FFF2-40B4-BE49-F238E27FC236}">
                <a16:creationId xmlns:a16="http://schemas.microsoft.com/office/drawing/2014/main" id="{0155AE90-2403-4A75-9051-4D085A5F07FE}"/>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893835" y="6427706"/>
            <a:ext cx="382908" cy="202383"/>
          </a:xfrm>
          <a:prstGeom prst="rect">
            <a:avLst/>
          </a:prstGeom>
        </p:spPr>
      </p:pic>
      <p:pic>
        <p:nvPicPr>
          <p:cNvPr id="14" name="Picture 13">
            <a:extLst>
              <a:ext uri="{FF2B5EF4-FFF2-40B4-BE49-F238E27FC236}">
                <a16:creationId xmlns:a16="http://schemas.microsoft.com/office/drawing/2014/main" id="{78D4E64D-6DAA-4FDD-96BC-884A6CA443FA}"/>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334153" y="6421088"/>
            <a:ext cx="617502" cy="211031"/>
          </a:xfrm>
          <a:prstGeom prst="rect">
            <a:avLst/>
          </a:prstGeom>
        </p:spPr>
      </p:pic>
      <p:pic>
        <p:nvPicPr>
          <p:cNvPr id="15" name="Picture 14">
            <a:extLst>
              <a:ext uri="{FF2B5EF4-FFF2-40B4-BE49-F238E27FC236}">
                <a16:creationId xmlns:a16="http://schemas.microsoft.com/office/drawing/2014/main" id="{A61DD6E6-752F-4789-8930-B047B0D29D2C}"/>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8001001" y="6437547"/>
            <a:ext cx="818075" cy="192763"/>
          </a:xfrm>
          <a:prstGeom prst="rect">
            <a:avLst/>
          </a:prstGeom>
        </p:spPr>
      </p:pic>
    </p:spTree>
    <p:extLst>
      <p:ext uri="{BB962C8B-B14F-4D97-AF65-F5344CB8AC3E}">
        <p14:creationId xmlns:p14="http://schemas.microsoft.com/office/powerpoint/2010/main" val="11783012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8E96B29-EE88-4999-A04E-C4EB62CEDA6C}" type="datetimeFigureOut">
              <a:rPr lang="en-US" smtClean="0">
                <a:solidFill>
                  <a:prstClr val="black">
                    <a:tint val="75000"/>
                  </a:prstClr>
                </a:solidFill>
              </a:rPr>
              <a:pPr/>
              <a:t>31/03/2020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3A2AF7B-A19B-4455-B6F3-2D09E7BEA41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72393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8E96B29-EE88-4999-A04E-C4EB62CEDA6C}" type="datetimeFigureOut">
              <a:rPr lang="en-US" smtClean="0">
                <a:solidFill>
                  <a:prstClr val="black">
                    <a:tint val="75000"/>
                  </a:prstClr>
                </a:solidFill>
              </a:rPr>
              <a:pPr/>
              <a:t>31/03/2020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3A2AF7B-A19B-4455-B6F3-2D09E7BEA41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57639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8E96B29-EE88-4999-A04E-C4EB62CEDA6C}" type="datetimeFigureOut">
              <a:rPr lang="en-US" smtClean="0">
                <a:solidFill>
                  <a:prstClr val="black">
                    <a:tint val="75000"/>
                  </a:prstClr>
                </a:solidFill>
              </a:rPr>
              <a:pPr/>
              <a:t>31/03/2020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3A2AF7B-A19B-4455-B6F3-2D09E7BEA41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970673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8E96B29-EE88-4999-A04E-C4EB62CEDA6C}" type="datetimeFigureOut">
              <a:rPr lang="en-US" smtClean="0">
                <a:solidFill>
                  <a:prstClr val="black">
                    <a:tint val="75000"/>
                  </a:prstClr>
                </a:solidFill>
              </a:rPr>
              <a:pPr/>
              <a:t>31/03/2020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03A2AF7B-A19B-4455-B6F3-2D09E7BEA41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676357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8E96B29-EE88-4999-A04E-C4EB62CEDA6C}" type="datetimeFigureOut">
              <a:rPr lang="en-US" smtClean="0">
                <a:solidFill>
                  <a:prstClr val="black">
                    <a:tint val="75000"/>
                  </a:prstClr>
                </a:solidFill>
              </a:rPr>
              <a:pPr/>
              <a:t>31/03/2020</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03A2AF7B-A19B-4455-B6F3-2D09E7BEA41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8689574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8E96B29-EE88-4999-A04E-C4EB62CEDA6C}" type="datetimeFigureOut">
              <a:rPr lang="en-US" smtClean="0">
                <a:solidFill>
                  <a:prstClr val="black">
                    <a:tint val="75000"/>
                  </a:prstClr>
                </a:solidFill>
              </a:rPr>
              <a:pPr/>
              <a:t>31/03/2020</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03A2AF7B-A19B-4455-B6F3-2D09E7BEA41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6222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8E96B29-EE88-4999-A04E-C4EB62CEDA6C}" type="datetimeFigureOut">
              <a:rPr lang="en-US" smtClean="0">
                <a:solidFill>
                  <a:prstClr val="black">
                    <a:tint val="75000"/>
                  </a:prstClr>
                </a:solidFill>
              </a:rPr>
              <a:pPr/>
              <a:t>31/03/2020</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03A2AF7B-A19B-4455-B6F3-2D09E7BEA41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0057784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8E96B29-EE88-4999-A04E-C4EB62CEDA6C}" type="datetimeFigureOut">
              <a:rPr lang="en-US" smtClean="0">
                <a:solidFill>
                  <a:prstClr val="black">
                    <a:tint val="75000"/>
                  </a:prstClr>
                </a:solidFill>
              </a:rPr>
              <a:pPr/>
              <a:t>31/03/2020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03A2AF7B-A19B-4455-B6F3-2D09E7BEA41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4952317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8E96B29-EE88-4999-A04E-C4EB62CEDA6C}" type="datetimeFigureOut">
              <a:rPr lang="en-US" smtClean="0">
                <a:solidFill>
                  <a:prstClr val="black">
                    <a:tint val="75000"/>
                  </a:prstClr>
                </a:solidFill>
              </a:rPr>
              <a:pPr/>
              <a:t>31/03/2020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03A2AF7B-A19B-4455-B6F3-2D09E7BEA41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420263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8E96B29-EE88-4999-A04E-C4EB62CEDA6C}" type="datetimeFigureOut">
              <a:rPr lang="en-US" smtClean="0">
                <a:solidFill>
                  <a:prstClr val="black">
                    <a:tint val="75000"/>
                  </a:prstClr>
                </a:solidFill>
              </a:rPr>
              <a:pPr/>
              <a:t>31/03/2020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3A2AF7B-A19B-4455-B6F3-2D09E7BEA41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3678154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8E96B29-EE88-4999-A04E-C4EB62CEDA6C}" type="datetimeFigureOut">
              <a:rPr lang="en-US" smtClean="0">
                <a:solidFill>
                  <a:prstClr val="black">
                    <a:tint val="75000"/>
                  </a:prstClr>
                </a:solidFill>
              </a:rPr>
              <a:pPr/>
              <a:t>31/03/2020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3A2AF7B-A19B-4455-B6F3-2D09E7BEA41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7519985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cSld name="1_Title and Content">
    <p:bg>
      <p:bgPr>
        <a:gradFill flip="none" rotWithShape="1">
          <a:gsLst>
            <a:gs pos="0">
              <a:schemeClr val="accent2"/>
            </a:gs>
            <a:gs pos="63000">
              <a:schemeClr val="accent2"/>
            </a:gs>
            <a:gs pos="83000">
              <a:schemeClr val="accent2">
                <a:lumMod val="60000"/>
                <a:lumOff val="40000"/>
              </a:schemeClr>
            </a:gs>
            <a:gs pos="100000">
              <a:schemeClr val="accent2">
                <a:lumMod val="40000"/>
                <a:lumOff val="60000"/>
              </a:schemeClr>
            </a:gs>
          </a:gsLst>
          <a:lin ang="5400000" scaled="1"/>
          <a:tileRect/>
        </a:gradFill>
        <a:effectLst/>
      </p:bgPr>
    </p:bg>
    <p:spTree>
      <p:nvGrpSpPr>
        <p:cNvPr id="1" name=""/>
        <p:cNvGrpSpPr/>
        <p:nvPr/>
      </p:nvGrpSpPr>
      <p:grpSpPr>
        <a:xfrm>
          <a:off x="0" y="0"/>
          <a:ext cx="0" cy="0"/>
          <a:chOff x="0" y="0"/>
          <a:chExt cx="0" cy="0"/>
        </a:xfrm>
      </p:grpSpPr>
      <p:sp>
        <p:nvSpPr>
          <p:cNvPr id="5" name="Subtitle 2"/>
          <p:cNvSpPr txBox="1">
            <a:spLocks/>
          </p:cNvSpPr>
          <p:nvPr/>
        </p:nvSpPr>
        <p:spPr>
          <a:xfrm>
            <a:off x="7319158" y="6465628"/>
            <a:ext cx="1614050" cy="258531"/>
          </a:xfrm>
          <a:prstGeom prst="rect">
            <a:avLst/>
          </a:prstGeom>
        </p:spPr>
        <p:txBody>
          <a:bodyPr vert="horz" lIns="68580" tIns="34290" rIns="68580" bIns="3429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Times" panose="02020603060405020304" pitchFamily="18"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200" dirty="0">
                <a:solidFill>
                  <a:prstClr val="white"/>
                </a:solidFill>
                <a:latin typeface="Arial" panose="020B0604020202020204" pitchFamily="34" charset="0"/>
                <a:cs typeface="Arial" panose="020B0604020202020204" pitchFamily="34" charset="0"/>
              </a:rPr>
              <a:t>www .t4dlaos.org</a:t>
            </a: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0372" y="5740400"/>
            <a:ext cx="11692617" cy="652087"/>
          </a:xfrm>
          <a:prstGeom prst="rect">
            <a:avLst/>
          </a:prstGeom>
        </p:spPr>
      </p:pic>
      <p:pic>
        <p:nvPicPr>
          <p:cNvPr id="6" name="Picture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240673" y="5954378"/>
            <a:ext cx="599583" cy="283430"/>
          </a:xfrm>
          <a:prstGeom prst="rect">
            <a:avLst/>
          </a:prstGeom>
        </p:spPr>
      </p:pic>
      <p:pic>
        <p:nvPicPr>
          <p:cNvPr id="7" name="Picture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164319" y="5939004"/>
            <a:ext cx="966927" cy="295541"/>
          </a:xfrm>
          <a:prstGeom prst="rect">
            <a:avLst/>
          </a:prstGeom>
        </p:spPr>
      </p:pic>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455309" y="5939004"/>
            <a:ext cx="1280999" cy="269957"/>
          </a:xfrm>
          <a:prstGeom prst="rect">
            <a:avLst/>
          </a:prstGeom>
        </p:spPr>
      </p:pic>
      <p:sp>
        <p:nvSpPr>
          <p:cNvPr id="14" name="Subtitle 2"/>
          <p:cNvSpPr txBox="1">
            <a:spLocks/>
          </p:cNvSpPr>
          <p:nvPr/>
        </p:nvSpPr>
        <p:spPr>
          <a:xfrm>
            <a:off x="3003550" y="382384"/>
            <a:ext cx="3751614" cy="876025"/>
          </a:xfrm>
          <a:prstGeom prst="rect">
            <a:avLst/>
          </a:prstGeom>
        </p:spPr>
        <p:txBody>
          <a:bodyPr vert="horz" lIns="68580" tIns="34290" rIns="68580" bIns="3429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Times" panose="02020603060405020304" pitchFamily="18"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50000"/>
              </a:lnSpc>
              <a:spcBef>
                <a:spcPts val="0"/>
              </a:spcBef>
            </a:pPr>
            <a:r>
              <a:rPr lang="en-US" sz="1500" b="1" dirty="0">
                <a:solidFill>
                  <a:prstClr val="white"/>
                </a:solidFill>
                <a:latin typeface="Arial" panose="020B0604020202020204" pitchFamily="34" charset="0"/>
                <a:cs typeface="Arial" panose="020B0604020202020204" pitchFamily="34" charset="0"/>
              </a:rPr>
              <a:t>Ministry of Industry and Commerce</a:t>
            </a:r>
          </a:p>
          <a:p>
            <a:pPr algn="l">
              <a:lnSpc>
                <a:spcPct val="150000"/>
              </a:lnSpc>
              <a:spcBef>
                <a:spcPts val="0"/>
              </a:spcBef>
            </a:pPr>
            <a:r>
              <a:rPr lang="en-US" sz="1200" b="1" dirty="0">
                <a:solidFill>
                  <a:prstClr val="white"/>
                </a:solidFill>
                <a:latin typeface="Arial" panose="020B0604020202020204" pitchFamily="34" charset="0"/>
                <a:cs typeface="Arial" panose="020B0604020202020204" pitchFamily="34" charset="0"/>
              </a:rPr>
              <a:t>Department of Planning and Cooperation</a:t>
            </a:r>
          </a:p>
          <a:p>
            <a:pPr algn="l">
              <a:lnSpc>
                <a:spcPct val="150000"/>
              </a:lnSpc>
              <a:spcBef>
                <a:spcPts val="0"/>
              </a:spcBef>
            </a:pPr>
            <a:r>
              <a:rPr lang="en-US" sz="1200" dirty="0">
                <a:solidFill>
                  <a:prstClr val="white"/>
                </a:solidFill>
                <a:latin typeface="Arial" panose="020B0604020202020204" pitchFamily="34" charset="0"/>
                <a:cs typeface="Arial" panose="020B0604020202020204" pitchFamily="34" charset="0"/>
              </a:rPr>
              <a:t>National Implementation Unit</a:t>
            </a:r>
          </a:p>
        </p:txBody>
      </p:sp>
      <p:pic>
        <p:nvPicPr>
          <p:cNvPr id="19" name="Picture 18">
            <a:extLst>
              <a:ext uri="{FF2B5EF4-FFF2-40B4-BE49-F238E27FC236}">
                <a16:creationId xmlns:a16="http://schemas.microsoft.com/office/drawing/2014/main" id="{E609199F-CB91-4F32-82D3-3C317860FF01}"/>
              </a:ext>
            </a:extLst>
          </p:cNvPr>
          <p:cNvPicPr>
            <a:picLocks noChangeAspect="1"/>
          </p:cNvPicPr>
          <p:nvPr userDrawn="1"/>
        </p:nvPicPr>
        <p:blipFill rotWithShape="1">
          <a:blip r:embed="rId6" cstate="print">
            <a:extLst>
              <a:ext uri="{28A0092B-C50C-407E-A947-70E740481C1C}">
                <a14:useLocalDpi xmlns:a14="http://schemas.microsoft.com/office/drawing/2010/main" val="0"/>
              </a:ext>
            </a:extLst>
          </a:blip>
          <a:srcRect l="41656" r="54185"/>
          <a:stretch/>
        </p:blipFill>
        <p:spPr>
          <a:xfrm>
            <a:off x="2774950" y="498244"/>
            <a:ext cx="228600" cy="760166"/>
          </a:xfrm>
          <a:prstGeom prst="rect">
            <a:avLst/>
          </a:prstGeom>
        </p:spPr>
      </p:pic>
      <p:pic>
        <p:nvPicPr>
          <p:cNvPr id="21" name="Picture 20">
            <a:extLst>
              <a:ext uri="{FF2B5EF4-FFF2-40B4-BE49-F238E27FC236}">
                <a16:creationId xmlns:a16="http://schemas.microsoft.com/office/drawing/2014/main" id="{720AECCA-CCA7-4790-BCA6-EFF1C064B47B}"/>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1151412" y="498242"/>
            <a:ext cx="1477483" cy="760167"/>
          </a:xfrm>
          <a:prstGeom prst="rect">
            <a:avLst/>
          </a:prstGeom>
        </p:spPr>
      </p:pic>
    </p:spTree>
    <p:extLst>
      <p:ext uri="{BB962C8B-B14F-4D97-AF65-F5344CB8AC3E}">
        <p14:creationId xmlns:p14="http://schemas.microsoft.com/office/powerpoint/2010/main" val="2327791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76301"/>
            <a:ext cx="6858000" cy="743507"/>
          </a:xfrm>
        </p:spPr>
        <p:txBody>
          <a:bodyPr anchor="b">
            <a:normAutofit/>
          </a:bodyPr>
          <a:lstStyle>
            <a:lvl1pPr algn="l">
              <a:defRPr sz="2700">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Subtitle 2"/>
          <p:cNvSpPr>
            <a:spLocks noGrp="1"/>
          </p:cNvSpPr>
          <p:nvPr>
            <p:ph type="subTitle" idx="1"/>
          </p:nvPr>
        </p:nvSpPr>
        <p:spPr>
          <a:xfrm>
            <a:off x="1143000" y="1619807"/>
            <a:ext cx="6858000" cy="493198"/>
          </a:xfrm>
        </p:spPr>
        <p:txBody>
          <a:bodyPr/>
          <a:lstStyle>
            <a:lvl1pPr marL="0" indent="0" algn="l">
              <a:buNone/>
              <a:defRPr sz="1800">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8E96B29-EE88-4999-A04E-C4EB62CEDA6C}" type="datetimeFigureOut">
              <a:rPr lang="en-US" smtClean="0">
                <a:solidFill>
                  <a:prstClr val="black">
                    <a:tint val="75000"/>
                  </a:prstClr>
                </a:solidFill>
              </a:rPr>
              <a:pPr/>
              <a:t>31/03/2020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03A2AF7B-A19B-4455-B6F3-2D09E7BEA415}" type="slidenum">
              <a:rPr lang="en-US" smtClean="0">
                <a:solidFill>
                  <a:prstClr val="black">
                    <a:tint val="75000"/>
                  </a:prstClr>
                </a:solidFill>
              </a:rPr>
              <a:pPr/>
              <a:t>‹#›</a:t>
            </a:fld>
            <a:endParaRPr lang="en-US">
              <a:solidFill>
                <a:prstClr val="black">
                  <a:tint val="75000"/>
                </a:prstClr>
              </a:solidFill>
            </a:endParaRPr>
          </a:p>
        </p:txBody>
      </p:sp>
      <p:sp>
        <p:nvSpPr>
          <p:cNvPr id="11" name="Subtitle 2"/>
          <p:cNvSpPr txBox="1">
            <a:spLocks/>
          </p:cNvSpPr>
          <p:nvPr/>
        </p:nvSpPr>
        <p:spPr>
          <a:xfrm>
            <a:off x="7408218" y="6630310"/>
            <a:ext cx="1614050" cy="258531"/>
          </a:xfrm>
          <a:prstGeom prst="rect">
            <a:avLst/>
          </a:prstGeom>
        </p:spPr>
        <p:txBody>
          <a:bodyPr vert="horz" lIns="68580" tIns="34290" rIns="68580" bIns="3429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Times" panose="02020603060405020304" pitchFamily="18"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900" dirty="0">
                <a:solidFill>
                  <a:prstClr val="white"/>
                </a:solidFill>
                <a:latin typeface="Arial" panose="020B0604020202020204" pitchFamily="34" charset="0"/>
                <a:cs typeface="Arial" panose="020B0604020202020204" pitchFamily="34" charset="0"/>
              </a:rPr>
              <a:t>www .t4dlaos.org</a:t>
            </a:r>
          </a:p>
        </p:txBody>
      </p:sp>
      <p:sp>
        <p:nvSpPr>
          <p:cNvPr id="19" name="Content Placeholder 2"/>
          <p:cNvSpPr>
            <a:spLocks noGrp="1"/>
          </p:cNvSpPr>
          <p:nvPr>
            <p:ph sz="half" idx="13"/>
          </p:nvPr>
        </p:nvSpPr>
        <p:spPr>
          <a:xfrm>
            <a:off x="1143000" y="2113006"/>
            <a:ext cx="6858000" cy="3971391"/>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3" name="Picture 12">
            <a:extLst>
              <a:ext uri="{FF2B5EF4-FFF2-40B4-BE49-F238E27FC236}">
                <a16:creationId xmlns:a16="http://schemas.microsoft.com/office/drawing/2014/main" id="{EE29457F-41AD-40F2-BD53-D10C31DDCA9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084673" y="180468"/>
            <a:ext cx="861354" cy="528468"/>
          </a:xfrm>
          <a:prstGeom prst="rect">
            <a:avLst/>
          </a:prstGeom>
        </p:spPr>
      </p:pic>
      <p:pic>
        <p:nvPicPr>
          <p:cNvPr id="14" name="Picture 13">
            <a:extLst>
              <a:ext uri="{FF2B5EF4-FFF2-40B4-BE49-F238E27FC236}">
                <a16:creationId xmlns:a16="http://schemas.microsoft.com/office/drawing/2014/main" id="{8038E7D7-73F1-4D9D-83AA-E144A691C09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893835" y="6427706"/>
            <a:ext cx="382908" cy="202383"/>
          </a:xfrm>
          <a:prstGeom prst="rect">
            <a:avLst/>
          </a:prstGeom>
        </p:spPr>
      </p:pic>
      <p:pic>
        <p:nvPicPr>
          <p:cNvPr id="15" name="Picture 14">
            <a:extLst>
              <a:ext uri="{FF2B5EF4-FFF2-40B4-BE49-F238E27FC236}">
                <a16:creationId xmlns:a16="http://schemas.microsoft.com/office/drawing/2014/main" id="{2767F882-AF18-43B0-8DA4-4E3FFF3CC67C}"/>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334153" y="6421088"/>
            <a:ext cx="617502" cy="211031"/>
          </a:xfrm>
          <a:prstGeom prst="rect">
            <a:avLst/>
          </a:prstGeom>
        </p:spPr>
      </p:pic>
      <p:pic>
        <p:nvPicPr>
          <p:cNvPr id="16" name="Picture 15">
            <a:extLst>
              <a:ext uri="{FF2B5EF4-FFF2-40B4-BE49-F238E27FC236}">
                <a16:creationId xmlns:a16="http://schemas.microsoft.com/office/drawing/2014/main" id="{C02065D0-C8D0-4CAE-AB2A-B748F83D0D82}"/>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8001001" y="6437547"/>
            <a:ext cx="818075" cy="192763"/>
          </a:xfrm>
          <a:prstGeom prst="rect">
            <a:avLst/>
          </a:prstGeom>
        </p:spPr>
      </p:pic>
    </p:spTree>
    <p:extLst>
      <p:ext uri="{BB962C8B-B14F-4D97-AF65-F5344CB8AC3E}">
        <p14:creationId xmlns:p14="http://schemas.microsoft.com/office/powerpoint/2010/main" val="265798197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76301"/>
            <a:ext cx="6858000" cy="743507"/>
          </a:xfrm>
        </p:spPr>
        <p:txBody>
          <a:bodyPr anchor="b">
            <a:normAutofit/>
          </a:bodyPr>
          <a:lstStyle>
            <a:lvl1pPr algn="l">
              <a:defRPr sz="3600">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p:cNvSpPr>
            <a:spLocks noGrp="1"/>
          </p:cNvSpPr>
          <p:nvPr>
            <p:ph type="subTitle" idx="1"/>
          </p:nvPr>
        </p:nvSpPr>
        <p:spPr>
          <a:xfrm>
            <a:off x="1143000" y="1619807"/>
            <a:ext cx="6858000" cy="493198"/>
          </a:xfrm>
        </p:spPr>
        <p:txBody>
          <a:bodyPr/>
          <a:lstStyle>
            <a:lvl1pPr marL="0" indent="0" algn="l">
              <a:buNone/>
              <a:defRPr sz="24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p>
            <a:fld id="{18E96B29-EE88-4999-A04E-C4EB62CEDA6C}" type="datetimeFigureOut">
              <a:rPr lang="en-US" smtClean="0">
                <a:solidFill>
                  <a:prstClr val="black">
                    <a:tint val="75000"/>
                  </a:prstClr>
                </a:solidFill>
              </a:rPr>
              <a:pPr/>
              <a:t>31/03/2020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03A2AF7B-A19B-4455-B6F3-2D09E7BEA415}" type="slidenum">
              <a:rPr lang="en-US" smtClean="0">
                <a:solidFill>
                  <a:prstClr val="black">
                    <a:tint val="75000"/>
                  </a:prstClr>
                </a:solidFill>
              </a:rPr>
              <a:pPr/>
              <a:t>‹#›</a:t>
            </a:fld>
            <a:endParaRPr lang="en-US">
              <a:solidFill>
                <a:prstClr val="black">
                  <a:tint val="75000"/>
                </a:prstClr>
              </a:solidFill>
            </a:endParaRPr>
          </a:p>
        </p:txBody>
      </p:sp>
      <p:sp>
        <p:nvSpPr>
          <p:cNvPr id="11" name="Subtitle 2"/>
          <p:cNvSpPr txBox="1">
            <a:spLocks/>
          </p:cNvSpPr>
          <p:nvPr userDrawn="1"/>
        </p:nvSpPr>
        <p:spPr>
          <a:xfrm>
            <a:off x="7408218" y="6630310"/>
            <a:ext cx="1614050" cy="25853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Times" panose="02020603060405020304" pitchFamily="18"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200" dirty="0">
                <a:solidFill>
                  <a:prstClr val="white"/>
                </a:solidFill>
                <a:latin typeface="Arial" panose="020B0604020202020204" pitchFamily="34" charset="0"/>
                <a:cs typeface="Arial" panose="020B0604020202020204" pitchFamily="34" charset="0"/>
              </a:rPr>
              <a:t>www .t4dlaos.org</a:t>
            </a:r>
          </a:p>
        </p:txBody>
      </p:sp>
      <p:sp>
        <p:nvSpPr>
          <p:cNvPr id="19" name="Content Placeholder 2"/>
          <p:cNvSpPr>
            <a:spLocks noGrp="1"/>
          </p:cNvSpPr>
          <p:nvPr>
            <p:ph sz="half" idx="13"/>
          </p:nvPr>
        </p:nvSpPr>
        <p:spPr>
          <a:xfrm>
            <a:off x="1143000" y="2113006"/>
            <a:ext cx="6858000" cy="3971391"/>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a:extLst>
              <a:ext uri="{FF2B5EF4-FFF2-40B4-BE49-F238E27FC236}">
                <a16:creationId xmlns:a16="http://schemas.microsoft.com/office/drawing/2014/main" id="{E4633144-88D6-4F41-B408-95E6D4B067E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001000" y="380582"/>
            <a:ext cx="861354" cy="430636"/>
          </a:xfrm>
          <a:prstGeom prst="rect">
            <a:avLst/>
          </a:prstGeom>
        </p:spPr>
      </p:pic>
      <p:pic>
        <p:nvPicPr>
          <p:cNvPr id="13" name="Picture 12">
            <a:extLst>
              <a:ext uri="{FF2B5EF4-FFF2-40B4-BE49-F238E27FC236}">
                <a16:creationId xmlns:a16="http://schemas.microsoft.com/office/drawing/2014/main" id="{0155AE90-2403-4A75-9051-4D085A5F07FE}"/>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893835" y="6427706"/>
            <a:ext cx="382908" cy="202383"/>
          </a:xfrm>
          <a:prstGeom prst="rect">
            <a:avLst/>
          </a:prstGeom>
        </p:spPr>
      </p:pic>
      <p:pic>
        <p:nvPicPr>
          <p:cNvPr id="14" name="Picture 13">
            <a:extLst>
              <a:ext uri="{FF2B5EF4-FFF2-40B4-BE49-F238E27FC236}">
                <a16:creationId xmlns:a16="http://schemas.microsoft.com/office/drawing/2014/main" id="{78D4E64D-6DAA-4FDD-96BC-884A6CA443FA}"/>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334153" y="6421088"/>
            <a:ext cx="617502" cy="211031"/>
          </a:xfrm>
          <a:prstGeom prst="rect">
            <a:avLst/>
          </a:prstGeom>
        </p:spPr>
      </p:pic>
      <p:pic>
        <p:nvPicPr>
          <p:cNvPr id="15" name="Picture 14">
            <a:extLst>
              <a:ext uri="{FF2B5EF4-FFF2-40B4-BE49-F238E27FC236}">
                <a16:creationId xmlns:a16="http://schemas.microsoft.com/office/drawing/2014/main" id="{A61DD6E6-752F-4789-8930-B047B0D29D2C}"/>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8001001" y="6437547"/>
            <a:ext cx="818075" cy="192763"/>
          </a:xfrm>
          <a:prstGeom prst="rect">
            <a:avLst/>
          </a:prstGeom>
        </p:spPr>
      </p:pic>
    </p:spTree>
    <p:extLst>
      <p:ext uri="{BB962C8B-B14F-4D97-AF65-F5344CB8AC3E}">
        <p14:creationId xmlns:p14="http://schemas.microsoft.com/office/powerpoint/2010/main" val="1362386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theme" Target="../theme/theme2.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0000"/>
                <a:lumOff val="60000"/>
              </a:schemeClr>
            </a:gs>
            <a:gs pos="83000">
              <a:schemeClr val="accent1">
                <a:lumMod val="45000"/>
                <a:lumOff val="55000"/>
              </a:schemeClr>
            </a:gs>
            <a:gs pos="100000">
              <a:schemeClr val="accent2">
                <a:lumMod val="40000"/>
                <a:lumOff val="6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8E96B29-EE88-4999-A04E-C4EB62CEDA6C}" type="datetimeFigureOut">
              <a:rPr lang="en-US" smtClean="0"/>
              <a:t>31/03/2020</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3A2AF7B-A19B-4455-B6F3-2D09E7BEA415}" type="slidenum">
              <a:rPr lang="en-US" smtClean="0"/>
              <a:t>‹#›</a:t>
            </a:fld>
            <a:endParaRPr lang="en-US"/>
          </a:p>
        </p:txBody>
      </p:sp>
    </p:spTree>
    <p:extLst>
      <p:ext uri="{BB962C8B-B14F-4D97-AF65-F5344CB8AC3E}">
        <p14:creationId xmlns:p14="http://schemas.microsoft.com/office/powerpoint/2010/main" val="2141261683"/>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687" r:id="rId13"/>
    <p:sldLayoutId id="2147483673"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0000"/>
                <a:lumOff val="60000"/>
              </a:schemeClr>
            </a:gs>
            <a:gs pos="83000">
              <a:schemeClr val="accent1">
                <a:lumMod val="45000"/>
                <a:lumOff val="55000"/>
              </a:schemeClr>
            </a:gs>
            <a:gs pos="100000">
              <a:schemeClr val="accent2">
                <a:lumMod val="40000"/>
                <a:lumOff val="6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8E96B29-EE88-4999-A04E-C4EB62CEDA6C}" type="datetimeFigureOut">
              <a:rPr lang="en-US" smtClean="0">
                <a:solidFill>
                  <a:prstClr val="black">
                    <a:tint val="75000"/>
                  </a:prstClr>
                </a:solidFill>
              </a:rPr>
              <a:pPr/>
              <a:t>31/03/2020</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3A2AF7B-A19B-4455-B6F3-2D09E7BEA41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11856641"/>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 id="2147483700" r:id="rId12"/>
    <p:sldLayoutId id="2147483701" r:id="rId13"/>
    <p:sldLayoutId id="214748370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40063" y="2062977"/>
            <a:ext cx="8451174" cy="1326261"/>
          </a:xfrm>
          <a:prstGeom prst="rect">
            <a:avLst/>
          </a:prstGeom>
          <a:noFill/>
        </p:spPr>
        <p:txBody>
          <a:bodyPr wrap="square" rtlCol="0">
            <a:spAutoFit/>
          </a:bodyPr>
          <a:lstStyle/>
          <a:p>
            <a:pPr algn="ctr">
              <a:lnSpc>
                <a:spcPts val="5000"/>
              </a:lnSpc>
              <a:spcBef>
                <a:spcPts val="600"/>
              </a:spcBef>
              <a:spcAft>
                <a:spcPts val="600"/>
              </a:spcAft>
            </a:pPr>
            <a:r>
              <a:rPr lang="en-US" sz="4000" b="1" dirty="0">
                <a:solidFill>
                  <a:schemeClr val="bg1"/>
                </a:solidFill>
                <a:latin typeface="Century Gothic" panose="020B0502020202020204" pitchFamily="34" charset="0"/>
              </a:rPr>
              <a:t>LCT Gender Action Plan Validation Workshop</a:t>
            </a:r>
          </a:p>
        </p:txBody>
      </p:sp>
      <p:sp>
        <p:nvSpPr>
          <p:cNvPr id="5" name="TextBox 4"/>
          <p:cNvSpPr txBox="1"/>
          <p:nvPr/>
        </p:nvSpPr>
        <p:spPr>
          <a:xfrm>
            <a:off x="0" y="4035230"/>
            <a:ext cx="9144000" cy="1277273"/>
          </a:xfrm>
          <a:prstGeom prst="rect">
            <a:avLst/>
          </a:prstGeom>
          <a:noFill/>
        </p:spPr>
        <p:txBody>
          <a:bodyPr wrap="square" rtlCol="0">
            <a:spAutoFit/>
          </a:bodyPr>
          <a:lstStyle/>
          <a:p>
            <a:pPr algn="ctr">
              <a:spcBef>
                <a:spcPts val="600"/>
              </a:spcBef>
              <a:spcAft>
                <a:spcPts val="600"/>
              </a:spcAft>
            </a:pPr>
            <a:r>
              <a:rPr lang="en-US" sz="2800" dirty="0">
                <a:solidFill>
                  <a:schemeClr val="bg1"/>
                </a:solidFill>
                <a:latin typeface="Century Gothic" panose="020B0502020202020204" pitchFamily="34" charset="0"/>
              </a:rPr>
              <a:t>February 12, 2020</a:t>
            </a:r>
          </a:p>
          <a:p>
            <a:pPr algn="ctr"/>
            <a:endParaRPr lang="en-US" sz="1600" dirty="0">
              <a:solidFill>
                <a:schemeClr val="bg1"/>
              </a:solidFill>
              <a:latin typeface="Century Gothic" panose="020B0502020202020204" pitchFamily="34" charset="0"/>
            </a:endParaRPr>
          </a:p>
          <a:p>
            <a:pPr algn="ctr"/>
            <a:r>
              <a:rPr lang="en-US" sz="2800" dirty="0">
                <a:solidFill>
                  <a:schemeClr val="bg1"/>
                </a:solidFill>
                <a:latin typeface="Century Gothic" panose="020B0502020202020204" pitchFamily="34" charset="0"/>
              </a:rPr>
              <a:t>By Nitnida Phongsavath, NIU/DPC</a:t>
            </a:r>
            <a:endParaRPr lang="en-US" sz="2400"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40107728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 y="199407"/>
            <a:ext cx="7989455" cy="743507"/>
          </a:xfrm>
        </p:spPr>
        <p:txBody>
          <a:bodyPr>
            <a:normAutofit/>
          </a:bodyPr>
          <a:lstStyle/>
          <a:p>
            <a:pPr algn="ctr"/>
            <a:r>
              <a:rPr lang="en-US" sz="3200" b="1" dirty="0">
                <a:solidFill>
                  <a:schemeClr val="accent2"/>
                </a:solidFill>
                <a:latin typeface="Century Gothic" panose="020B0502020202020204" pitchFamily="34" charset="0"/>
              </a:rPr>
              <a:t>Key Rational  </a:t>
            </a:r>
          </a:p>
        </p:txBody>
      </p:sp>
      <p:sp>
        <p:nvSpPr>
          <p:cNvPr id="4" name="Content Placeholder 3"/>
          <p:cNvSpPr>
            <a:spLocks noGrp="1"/>
          </p:cNvSpPr>
          <p:nvPr>
            <p:ph sz="half" idx="13"/>
          </p:nvPr>
        </p:nvSpPr>
        <p:spPr>
          <a:xfrm>
            <a:off x="688768" y="1307599"/>
            <a:ext cx="7754588" cy="4671233"/>
          </a:xfrm>
        </p:spPr>
        <p:txBody>
          <a:bodyPr>
            <a:normAutofit/>
          </a:bodyPr>
          <a:lstStyle/>
          <a:p>
            <a:r>
              <a:rPr lang="en-US" sz="2400" dirty="0">
                <a:latin typeface="Century Gothic" panose="020B0502020202020204" pitchFamily="34" charset="0"/>
              </a:rPr>
              <a:t>Gender mainstreaming has potential to positively impact women’s economic empowerment and support the fight against poverty through job and income generation </a:t>
            </a:r>
          </a:p>
          <a:p>
            <a:r>
              <a:rPr lang="en-US" sz="2400" dirty="0">
                <a:latin typeface="Century Gothic" panose="020B0502020202020204" pitchFamily="34" charset="0"/>
              </a:rPr>
              <a:t>Promoting gender equality is a core development objective for Lao PDR, especially by encouraging men and women to play an equal role in socioeconomic development and managing natural resources.</a:t>
            </a:r>
          </a:p>
          <a:p>
            <a:r>
              <a:rPr lang="en-US" sz="2400" dirty="0">
                <a:latin typeface="Century Gothic" panose="020B0502020202020204" pitchFamily="34" charset="0"/>
              </a:rPr>
              <a:t>Project design recognized that attention needs to be paid to gender equality and women’s advancement. </a:t>
            </a:r>
          </a:p>
          <a:p>
            <a:endParaRPr lang="en-US" sz="2400" dirty="0">
              <a:latin typeface="Century Gothic" panose="020B0502020202020204" pitchFamily="34" charset="0"/>
            </a:endParaRPr>
          </a:p>
        </p:txBody>
      </p:sp>
    </p:spTree>
    <p:extLst>
      <p:ext uri="{BB962C8B-B14F-4D97-AF65-F5344CB8AC3E}">
        <p14:creationId xmlns:p14="http://schemas.microsoft.com/office/powerpoint/2010/main" val="25987426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819" y="2814453"/>
            <a:ext cx="9105119" cy="345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44819" y="1064176"/>
            <a:ext cx="8992303" cy="1384995"/>
          </a:xfrm>
          <a:prstGeom prst="rect">
            <a:avLst/>
          </a:prstGeom>
        </p:spPr>
        <p:txBody>
          <a:bodyPr wrap="square">
            <a:spAutoFit/>
          </a:bodyPr>
          <a:lstStyle/>
          <a:p>
            <a:r>
              <a:rPr lang="en-US" sz="2800" b="1" dirty="0">
                <a:solidFill>
                  <a:srgbClr val="ED7D31">
                    <a:lumMod val="75000"/>
                  </a:srgbClr>
                </a:solidFill>
                <a:latin typeface="Century Gothic" panose="020B0502020202020204" pitchFamily="34" charset="0"/>
                <a:ea typeface="+mj-ea"/>
                <a:cs typeface="Arial" panose="020B0604020202020204" pitchFamily="34" charset="0"/>
              </a:rPr>
              <a:t>In line with Government’s Action Plan (2016-2020, this Strategy promotes gender equality, women’s competency and women advancement   </a:t>
            </a:r>
            <a:endParaRPr lang="en-US" sz="1600" dirty="0">
              <a:latin typeface="Century Gothic" panose="020B0502020202020204" pitchFamily="34" charset="0"/>
            </a:endParaRPr>
          </a:p>
        </p:txBody>
      </p:sp>
    </p:spTree>
    <p:extLst>
      <p:ext uri="{BB962C8B-B14F-4D97-AF65-F5344CB8AC3E}">
        <p14:creationId xmlns:p14="http://schemas.microsoft.com/office/powerpoint/2010/main" val="33967971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98765"/>
            <a:ext cx="7980218" cy="552262"/>
          </a:xfrm>
        </p:spPr>
        <p:txBody>
          <a:bodyPr>
            <a:normAutofit/>
          </a:bodyPr>
          <a:lstStyle/>
          <a:p>
            <a:pPr algn="ctr"/>
            <a:r>
              <a:rPr lang="en-US" sz="3200" b="1" dirty="0">
                <a:solidFill>
                  <a:schemeClr val="accent2">
                    <a:lumMod val="75000"/>
                  </a:schemeClr>
                </a:solidFill>
                <a:latin typeface="Century Gothic" panose="020B0502020202020204" pitchFamily="34" charset="0"/>
              </a:rPr>
              <a:t>Current Challenges </a:t>
            </a:r>
          </a:p>
        </p:txBody>
      </p:sp>
      <p:sp>
        <p:nvSpPr>
          <p:cNvPr id="4" name="Content Placeholder 3"/>
          <p:cNvSpPr>
            <a:spLocks noGrp="1"/>
          </p:cNvSpPr>
          <p:nvPr>
            <p:ph sz="half" idx="13"/>
          </p:nvPr>
        </p:nvSpPr>
        <p:spPr>
          <a:xfrm>
            <a:off x="593766" y="1201528"/>
            <a:ext cx="7980218" cy="4833257"/>
          </a:xfrm>
        </p:spPr>
        <p:txBody>
          <a:bodyPr>
            <a:noAutofit/>
          </a:bodyPr>
          <a:lstStyle/>
          <a:p>
            <a:pPr>
              <a:lnSpc>
                <a:spcPct val="100000"/>
              </a:lnSpc>
              <a:spcBef>
                <a:spcPts val="600"/>
              </a:spcBef>
              <a:spcAft>
                <a:spcPts val="600"/>
              </a:spcAft>
            </a:pPr>
            <a:r>
              <a:rPr lang="en-GB" sz="1800" dirty="0">
                <a:latin typeface="Century Gothic" panose="020B0502020202020204" pitchFamily="34" charset="0"/>
              </a:rPr>
              <a:t>The percentage of firms with women as part of the ownership structure of firms:</a:t>
            </a:r>
          </a:p>
          <a:p>
            <a:pPr lvl="1">
              <a:lnSpc>
                <a:spcPct val="100000"/>
              </a:lnSpc>
              <a:spcBef>
                <a:spcPts val="600"/>
              </a:spcBef>
              <a:spcAft>
                <a:spcPts val="600"/>
              </a:spcAft>
            </a:pPr>
            <a:r>
              <a:rPr lang="en-GB" sz="1400" dirty="0">
                <a:latin typeface="Century Gothic" panose="020B0502020202020204" pitchFamily="34" charset="0"/>
              </a:rPr>
              <a:t>Significantly higher among small firms (55.3 per cent);</a:t>
            </a:r>
          </a:p>
          <a:p>
            <a:pPr lvl="1">
              <a:lnSpc>
                <a:spcPct val="100000"/>
              </a:lnSpc>
              <a:spcBef>
                <a:spcPts val="600"/>
              </a:spcBef>
              <a:spcAft>
                <a:spcPts val="600"/>
              </a:spcAft>
            </a:pPr>
            <a:r>
              <a:rPr lang="en-GB" sz="1400" dirty="0">
                <a:latin typeface="Century Gothic" panose="020B0502020202020204" pitchFamily="34" charset="0"/>
              </a:rPr>
              <a:t>Among medium and large firms (around 20 per cent)</a:t>
            </a:r>
          </a:p>
          <a:p>
            <a:pPr lvl="1">
              <a:lnSpc>
                <a:spcPct val="100000"/>
              </a:lnSpc>
              <a:spcBef>
                <a:spcPts val="600"/>
              </a:spcBef>
              <a:spcAft>
                <a:spcPts val="600"/>
              </a:spcAft>
            </a:pPr>
            <a:r>
              <a:rPr lang="en-GB" sz="1400" dirty="0">
                <a:latin typeface="Century Gothic" panose="020B0502020202020204" pitchFamily="34" charset="0"/>
              </a:rPr>
              <a:t>Although participation of women in ownership and management of firms is increasing;</a:t>
            </a:r>
          </a:p>
          <a:p>
            <a:pPr lvl="1">
              <a:lnSpc>
                <a:spcPct val="100000"/>
              </a:lnSpc>
              <a:spcBef>
                <a:spcPts val="600"/>
              </a:spcBef>
              <a:spcAft>
                <a:spcPts val="600"/>
              </a:spcAft>
            </a:pPr>
            <a:r>
              <a:rPr lang="en-GB" sz="1400" dirty="0">
                <a:latin typeface="Century Gothic" panose="020B0502020202020204" pitchFamily="34" charset="0"/>
              </a:rPr>
              <a:t>Only about a third of manufacturing firms have women as part of the ownership and only about a quarter of them have women as top managers</a:t>
            </a:r>
          </a:p>
          <a:p>
            <a:pPr lvl="1">
              <a:lnSpc>
                <a:spcPct val="100000"/>
              </a:lnSpc>
              <a:spcBef>
                <a:spcPts val="600"/>
              </a:spcBef>
              <a:spcAft>
                <a:spcPts val="600"/>
              </a:spcAft>
            </a:pPr>
            <a:r>
              <a:rPr lang="en-GB" sz="1400" dirty="0">
                <a:latin typeface="Century Gothic" panose="020B0502020202020204" pitchFamily="34" charset="0"/>
              </a:rPr>
              <a:t>businesses owned and managed by women are less likely to export, although the number is increasing </a:t>
            </a:r>
          </a:p>
          <a:p>
            <a:pPr>
              <a:lnSpc>
                <a:spcPct val="100000"/>
              </a:lnSpc>
              <a:spcBef>
                <a:spcPts val="600"/>
              </a:spcBef>
              <a:spcAft>
                <a:spcPts val="600"/>
              </a:spcAft>
            </a:pPr>
            <a:r>
              <a:rPr lang="en-GB" sz="1800" dirty="0">
                <a:latin typeface="Century Gothic" panose="020B0502020202020204" pitchFamily="34" charset="0"/>
              </a:rPr>
              <a:t>This suggests that female entrepreneurs may face problems accessing support and resources to expand their businesses, including better access to business networks, credit and management skills and others</a:t>
            </a:r>
            <a:endParaRPr lang="en-US" sz="1800" dirty="0">
              <a:latin typeface="Century Gothic" panose="020B0502020202020204" pitchFamily="34" charset="0"/>
            </a:endParaRPr>
          </a:p>
        </p:txBody>
      </p:sp>
    </p:spTree>
    <p:extLst>
      <p:ext uri="{BB962C8B-B14F-4D97-AF65-F5344CB8AC3E}">
        <p14:creationId xmlns:p14="http://schemas.microsoft.com/office/powerpoint/2010/main" val="6008751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349828"/>
            <a:ext cx="7973291" cy="743507"/>
          </a:xfrm>
        </p:spPr>
        <p:txBody>
          <a:bodyPr>
            <a:normAutofit/>
          </a:bodyPr>
          <a:lstStyle/>
          <a:p>
            <a:pPr algn="ctr"/>
            <a:r>
              <a:rPr lang="en-US" sz="3200" b="1" dirty="0">
                <a:solidFill>
                  <a:schemeClr val="accent2">
                    <a:lumMod val="75000"/>
                  </a:schemeClr>
                </a:solidFill>
                <a:latin typeface="Century Gothic" panose="020B0502020202020204" pitchFamily="34" charset="0"/>
              </a:rPr>
              <a:t>Objectives of the Gender Action Plan </a:t>
            </a:r>
          </a:p>
        </p:txBody>
      </p:sp>
      <p:sp>
        <p:nvSpPr>
          <p:cNvPr id="4" name="Content Placeholder 3"/>
          <p:cNvSpPr>
            <a:spLocks noGrp="1"/>
          </p:cNvSpPr>
          <p:nvPr>
            <p:ph sz="half" idx="13"/>
          </p:nvPr>
        </p:nvSpPr>
        <p:spPr>
          <a:xfrm>
            <a:off x="403762" y="1487055"/>
            <a:ext cx="4140294" cy="4742873"/>
          </a:xfrm>
        </p:spPr>
        <p:txBody>
          <a:bodyPr>
            <a:normAutofit fontScale="92500" lnSpcReduction="10000"/>
          </a:bodyPr>
          <a:lstStyle/>
          <a:p>
            <a:pPr lvl="0"/>
            <a:r>
              <a:rPr lang="en-US" dirty="0">
                <a:latin typeface="Century Gothic" panose="020B0502020202020204" pitchFamily="34" charset="0"/>
              </a:rPr>
              <a:t>Establish structures and processes that will promote effective mainstreaming of gender in the LCTP and other TRTA  </a:t>
            </a:r>
          </a:p>
          <a:p>
            <a:pPr lvl="0"/>
            <a:r>
              <a:rPr lang="en-US" dirty="0">
                <a:latin typeface="Century Gothic" panose="020B0502020202020204" pitchFamily="34" charset="0"/>
              </a:rPr>
              <a:t>Improve staff members appreciation, understanding, awareness and capacities to integrate gender in all aspects of their work </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42292" y="2235199"/>
            <a:ext cx="4129192" cy="27483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112451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5AF323AF-BAF2-44CB-BAC7-F4A93FDB8F2E}"/>
              </a:ext>
            </a:extLst>
          </p:cNvPr>
          <p:cNvSpPr txBox="1">
            <a:spLocks/>
          </p:cNvSpPr>
          <p:nvPr/>
        </p:nvSpPr>
        <p:spPr>
          <a:xfrm>
            <a:off x="1" y="152093"/>
            <a:ext cx="8012316" cy="743507"/>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000" b="1" dirty="0">
                <a:solidFill>
                  <a:schemeClr val="accent2"/>
                </a:solidFill>
                <a:latin typeface="Century Gothic" panose="020B0502020202020204" pitchFamily="34" charset="0"/>
              </a:rPr>
              <a:t>Incorporate gender sensitivity in all levels</a:t>
            </a:r>
          </a:p>
        </p:txBody>
      </p:sp>
      <p:grpSp>
        <p:nvGrpSpPr>
          <p:cNvPr id="5" name="Group 4">
            <a:extLst>
              <a:ext uri="{FF2B5EF4-FFF2-40B4-BE49-F238E27FC236}">
                <a16:creationId xmlns:a16="http://schemas.microsoft.com/office/drawing/2014/main" id="{F2820331-F0C2-4190-83D9-37420CFA8B62}"/>
              </a:ext>
            </a:extLst>
          </p:cNvPr>
          <p:cNvGrpSpPr/>
          <p:nvPr/>
        </p:nvGrpSpPr>
        <p:grpSpPr>
          <a:xfrm>
            <a:off x="272551" y="631996"/>
            <a:ext cx="8597131" cy="6073911"/>
            <a:chOff x="-53066" y="32563"/>
            <a:chExt cx="8798596" cy="5888521"/>
          </a:xfrm>
        </p:grpSpPr>
        <p:sp>
          <p:nvSpPr>
            <p:cNvPr id="7" name="Rectangle 6">
              <a:extLst>
                <a:ext uri="{FF2B5EF4-FFF2-40B4-BE49-F238E27FC236}">
                  <a16:creationId xmlns:a16="http://schemas.microsoft.com/office/drawing/2014/main" id="{E62E4A67-5C66-495D-96A2-C72729260995}"/>
                </a:ext>
              </a:extLst>
            </p:cNvPr>
            <p:cNvSpPr/>
            <p:nvPr/>
          </p:nvSpPr>
          <p:spPr>
            <a:xfrm>
              <a:off x="-51258" y="4974129"/>
              <a:ext cx="1492904" cy="946955"/>
            </a:xfrm>
            <a:prstGeom prst="rect">
              <a:avLst/>
            </a:prstGeom>
            <a:solidFill>
              <a:srgbClr val="DDDDDD"/>
            </a:solidFill>
            <a:ln>
              <a:solidFill>
                <a:sysClr val="windowText" lastClr="000000"/>
              </a:solidFill>
            </a:ln>
          </p:spPr>
          <p:txBody>
            <a:bodyPr wrap="square"/>
            <a:lstStyle/>
            <a:p>
              <a:pPr marL="0" marR="0">
                <a:lnSpc>
                  <a:spcPts val="1300"/>
                </a:lnSpc>
                <a:spcBef>
                  <a:spcPts val="0"/>
                </a:spcBef>
                <a:spcAft>
                  <a:spcPts val="0"/>
                </a:spcAft>
              </a:pPr>
              <a:r>
                <a:rPr lang="en-US" sz="1000" b="1" kern="1200" dirty="0">
                  <a:solidFill>
                    <a:srgbClr val="000000"/>
                  </a:solidFill>
                  <a:effectLst/>
                  <a:latin typeface="Times New Roman" panose="02020603050405020304" pitchFamily="18" charset="0"/>
                  <a:ea typeface="Arial Unicode MS"/>
                  <a:cs typeface="Times New Roman" panose="02020603050405020304" pitchFamily="18" charset="0"/>
                </a:rPr>
                <a:t>Critical assumptions:</a:t>
              </a:r>
              <a:endParaRPr lang="en-US" sz="1000" dirty="0">
                <a:solidFill>
                  <a:srgbClr val="000000"/>
                </a:solidFill>
                <a:effectLst/>
                <a:latin typeface="Times New Roman" panose="02020603050405020304" pitchFamily="18" charset="0"/>
                <a:ea typeface="Arial Unicode MS"/>
                <a:cs typeface="Times New Roman" panose="02020603050405020304" pitchFamily="18" charset="0"/>
              </a:endParaRPr>
            </a:p>
            <a:p>
              <a:pPr marL="0" marR="0">
                <a:lnSpc>
                  <a:spcPts val="1300"/>
                </a:lnSpc>
                <a:spcBef>
                  <a:spcPts val="0"/>
                </a:spcBef>
                <a:spcAft>
                  <a:spcPts val="0"/>
                </a:spcAft>
              </a:pPr>
              <a:r>
                <a:rPr lang="en-US" sz="1000" kern="1200" dirty="0">
                  <a:solidFill>
                    <a:srgbClr val="000000"/>
                  </a:solidFill>
                  <a:effectLst/>
                  <a:latin typeface="Times New Roman" panose="02020603050405020304" pitchFamily="18" charset="0"/>
                  <a:ea typeface="Arial Unicode MS"/>
                  <a:cs typeface="Times New Roman" panose="02020603050405020304" pitchFamily="18" charset="0"/>
                </a:rPr>
                <a:t>Sustained commitment to reforms</a:t>
              </a:r>
              <a:endParaRPr lang="en-US" sz="1000" dirty="0">
                <a:solidFill>
                  <a:srgbClr val="000000"/>
                </a:solidFill>
                <a:effectLst/>
                <a:latin typeface="Times New Roman" panose="02020603050405020304" pitchFamily="18" charset="0"/>
                <a:ea typeface="Arial Unicode MS"/>
                <a:cs typeface="Times New Roman" panose="02020603050405020304" pitchFamily="18" charset="0"/>
              </a:endParaRPr>
            </a:p>
            <a:p>
              <a:pPr marL="0" marR="0">
                <a:lnSpc>
                  <a:spcPts val="1300"/>
                </a:lnSpc>
                <a:spcBef>
                  <a:spcPts val="0"/>
                </a:spcBef>
                <a:spcAft>
                  <a:spcPts val="0"/>
                </a:spcAft>
              </a:pPr>
              <a:r>
                <a:rPr lang="en-US" sz="1000" kern="1200" dirty="0">
                  <a:solidFill>
                    <a:srgbClr val="000000"/>
                  </a:solidFill>
                  <a:effectLst/>
                  <a:latin typeface="Times New Roman" panose="02020603050405020304" pitchFamily="18" charset="0"/>
                  <a:ea typeface="Arial Unicode MS"/>
                  <a:cs typeface="Times New Roman" panose="02020603050405020304" pitchFamily="18" charset="0"/>
                </a:rPr>
                <a:t>Positive global economic environment</a:t>
              </a:r>
              <a:endParaRPr lang="en-US" sz="1000" dirty="0">
                <a:solidFill>
                  <a:srgbClr val="000000"/>
                </a:solidFill>
                <a:effectLst/>
                <a:latin typeface="Times New Roman" panose="02020603050405020304" pitchFamily="18" charset="0"/>
                <a:ea typeface="Arial Unicode MS"/>
                <a:cs typeface="Times New Roman" panose="02020603050405020304" pitchFamily="18" charset="0"/>
              </a:endParaRPr>
            </a:p>
          </p:txBody>
        </p:sp>
        <p:sp>
          <p:nvSpPr>
            <p:cNvPr id="8" name="Rectangle 7">
              <a:extLst>
                <a:ext uri="{FF2B5EF4-FFF2-40B4-BE49-F238E27FC236}">
                  <a16:creationId xmlns:a16="http://schemas.microsoft.com/office/drawing/2014/main" id="{5664E8B2-CC85-437B-9DF9-E331E89B878A}"/>
                </a:ext>
              </a:extLst>
            </p:cNvPr>
            <p:cNvSpPr/>
            <p:nvPr/>
          </p:nvSpPr>
          <p:spPr>
            <a:xfrm>
              <a:off x="1495710" y="4404885"/>
              <a:ext cx="2795070" cy="1504887"/>
            </a:xfrm>
            <a:prstGeom prst="rect">
              <a:avLst/>
            </a:prstGeom>
            <a:solidFill>
              <a:schemeClr val="accent6">
                <a:lumMod val="20000"/>
                <a:lumOff val="80000"/>
              </a:schemeClr>
            </a:solidFill>
            <a:ln>
              <a:noFill/>
              <a:prstDash val="dashDot"/>
            </a:ln>
          </p:spPr>
          <p:txBody>
            <a:bodyPr wrap="square"/>
            <a:lstStyle/>
            <a:p>
              <a:pPr marL="0" marR="0">
                <a:lnSpc>
                  <a:spcPts val="1300"/>
                </a:lnSpc>
                <a:spcBef>
                  <a:spcPts val="0"/>
                </a:spcBef>
                <a:spcAft>
                  <a:spcPts val="0"/>
                </a:spcAft>
              </a:pPr>
              <a:r>
                <a:rPr lang="en-US" sz="1000" b="1" kern="1200">
                  <a:solidFill>
                    <a:srgbClr val="000000"/>
                  </a:solidFill>
                  <a:effectLst/>
                  <a:latin typeface="Times New Roman" panose="02020603050405020304" pitchFamily="18" charset="0"/>
                  <a:ea typeface="Arial Unicode MS"/>
                  <a:cs typeface="Times New Roman" panose="02020603050405020304" pitchFamily="18" charset="0"/>
                </a:rPr>
                <a:t>D. </a:t>
              </a:r>
              <a:r>
                <a:rPr lang="en-US" sz="10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Supporting Better and More Inclusive Policies</a:t>
              </a:r>
              <a:endParaRPr lang="en-US" sz="1000">
                <a:solidFill>
                  <a:srgbClr val="000000"/>
                </a:solidFill>
                <a:effectLst/>
                <a:latin typeface="Times New Roman" panose="02020603050405020304" pitchFamily="18" charset="0"/>
                <a:ea typeface="Arial Unicode MS"/>
                <a:cs typeface="Times New Roman" panose="02020603050405020304" pitchFamily="18" charset="0"/>
              </a:endParaRPr>
            </a:p>
            <a:p>
              <a:pPr marL="228600" marR="0">
                <a:lnSpc>
                  <a:spcPts val="1300"/>
                </a:lnSpc>
                <a:spcBef>
                  <a:spcPts val="0"/>
                </a:spcBef>
                <a:spcAft>
                  <a:spcPts val="0"/>
                </a:spcAft>
              </a:pPr>
              <a:r>
                <a:rPr lang="en-US" sz="1000" kern="1200">
                  <a:solidFill>
                    <a:srgbClr val="000000"/>
                  </a:solidFill>
                  <a:effectLst/>
                  <a:latin typeface="Times New Roman" panose="02020603050405020304" pitchFamily="18" charset="0"/>
                  <a:ea typeface="Arial Unicode MS"/>
                  <a:cs typeface="Times New Roman" panose="02020603050405020304" pitchFamily="18" charset="0"/>
                </a:rPr>
                <a:t>D.1 Project Management and Coordination (e)</a:t>
              </a:r>
              <a:endParaRPr lang="en-US" sz="1000">
                <a:solidFill>
                  <a:srgbClr val="000000"/>
                </a:solidFill>
                <a:effectLst/>
                <a:latin typeface="Times New Roman" panose="02020603050405020304" pitchFamily="18" charset="0"/>
                <a:ea typeface="Arial Unicode MS"/>
                <a:cs typeface="Times New Roman" panose="02020603050405020304" pitchFamily="18" charset="0"/>
              </a:endParaRPr>
            </a:p>
            <a:p>
              <a:pPr marL="228600" marR="0">
                <a:lnSpc>
                  <a:spcPts val="1300"/>
                </a:lnSpc>
                <a:spcBef>
                  <a:spcPts val="0"/>
                </a:spcBef>
                <a:spcAft>
                  <a:spcPts val="0"/>
                </a:spcAft>
              </a:pPr>
              <a:r>
                <a:rPr lang="en-US" sz="1000" kern="1200">
                  <a:solidFill>
                    <a:srgbClr val="000000"/>
                  </a:solidFill>
                  <a:effectLst/>
                  <a:latin typeface="Times New Roman" panose="02020603050405020304" pitchFamily="18" charset="0"/>
                  <a:ea typeface="Arial Unicode MS"/>
                  <a:cs typeface="Times New Roman" panose="02020603050405020304" pitchFamily="18" charset="0"/>
                </a:rPr>
                <a:t>D.2 Improved Policy Making and Transparency (a, c)</a:t>
              </a:r>
              <a:endParaRPr lang="en-US" sz="1000">
                <a:solidFill>
                  <a:srgbClr val="000000"/>
                </a:solidFill>
                <a:effectLst/>
                <a:latin typeface="Times New Roman" panose="02020603050405020304" pitchFamily="18" charset="0"/>
                <a:ea typeface="Arial Unicode MS"/>
                <a:cs typeface="Times New Roman" panose="02020603050405020304" pitchFamily="18" charset="0"/>
              </a:endParaRPr>
            </a:p>
            <a:p>
              <a:pPr marL="228600" marR="0">
                <a:lnSpc>
                  <a:spcPts val="1300"/>
                </a:lnSpc>
                <a:spcBef>
                  <a:spcPts val="0"/>
                </a:spcBef>
                <a:spcAft>
                  <a:spcPts val="0"/>
                </a:spcAft>
              </a:pPr>
              <a:r>
                <a:rPr lang="en-US" sz="1000" kern="1200">
                  <a:solidFill>
                    <a:srgbClr val="000000"/>
                  </a:solidFill>
                  <a:effectLst/>
                  <a:latin typeface="Times New Roman" panose="02020603050405020304" pitchFamily="18" charset="0"/>
                  <a:ea typeface="Arial Unicode MS"/>
                  <a:cs typeface="Times New Roman" panose="02020603050405020304" pitchFamily="18" charset="0"/>
                </a:rPr>
                <a:t>D.3 Supporting Public-Private Dialogue (g, h)</a:t>
              </a:r>
              <a:endParaRPr lang="en-US" sz="1000">
                <a:solidFill>
                  <a:srgbClr val="000000"/>
                </a:solidFill>
                <a:effectLst/>
                <a:latin typeface="Times New Roman" panose="02020603050405020304" pitchFamily="18" charset="0"/>
                <a:ea typeface="Arial Unicode MS"/>
                <a:cs typeface="Times New Roman" panose="02020603050405020304" pitchFamily="18" charset="0"/>
              </a:endParaRPr>
            </a:p>
          </p:txBody>
        </p:sp>
        <p:grpSp>
          <p:nvGrpSpPr>
            <p:cNvPr id="9" name="Group 8">
              <a:extLst>
                <a:ext uri="{FF2B5EF4-FFF2-40B4-BE49-F238E27FC236}">
                  <a16:creationId xmlns:a16="http://schemas.microsoft.com/office/drawing/2014/main" id="{3A6ED7DC-0C63-4103-ACBF-33A04A2CFE14}"/>
                </a:ext>
              </a:extLst>
            </p:cNvPr>
            <p:cNvGrpSpPr/>
            <p:nvPr/>
          </p:nvGrpSpPr>
          <p:grpSpPr>
            <a:xfrm>
              <a:off x="-53066" y="32563"/>
              <a:ext cx="8798596" cy="5818363"/>
              <a:chOff x="-53066" y="32563"/>
              <a:chExt cx="8798596" cy="5818363"/>
            </a:xfrm>
          </p:grpSpPr>
          <p:sp>
            <p:nvSpPr>
              <p:cNvPr id="10" name="Rectangle 9">
                <a:extLst>
                  <a:ext uri="{FF2B5EF4-FFF2-40B4-BE49-F238E27FC236}">
                    <a16:creationId xmlns:a16="http://schemas.microsoft.com/office/drawing/2014/main" id="{8FB05FFC-A35B-4846-8A45-DAD5A1FD4063}"/>
                  </a:ext>
                </a:extLst>
              </p:cNvPr>
              <p:cNvSpPr/>
              <p:nvPr/>
            </p:nvSpPr>
            <p:spPr>
              <a:xfrm>
                <a:off x="4351982" y="2326011"/>
                <a:ext cx="2271395" cy="603250"/>
              </a:xfrm>
              <a:prstGeom prst="rect">
                <a:avLst/>
              </a:prstGeom>
              <a:solidFill>
                <a:schemeClr val="accent1">
                  <a:lumMod val="40000"/>
                  <a:lumOff val="60000"/>
                </a:schemeClr>
              </a:solidFill>
              <a:ln>
                <a:noFill/>
                <a:prstDash val="dash"/>
              </a:ln>
            </p:spPr>
            <p:txBody>
              <a:bodyPr wrap="square"/>
              <a:lstStyle/>
              <a:p>
                <a:pPr marL="0" marR="0">
                  <a:lnSpc>
                    <a:spcPts val="1300"/>
                  </a:lnSpc>
                  <a:spcBef>
                    <a:spcPts val="0"/>
                  </a:spcBef>
                  <a:spcAft>
                    <a:spcPts val="0"/>
                  </a:spcAft>
                </a:pPr>
                <a:r>
                  <a:rPr lang="en-US" sz="1000" b="1" kern="1200">
                    <a:solidFill>
                      <a:srgbClr val="000000"/>
                    </a:solidFill>
                    <a:effectLst/>
                    <a:latin typeface="Times New Roman" panose="02020603050405020304" pitchFamily="18" charset="0"/>
                    <a:ea typeface="Arial Unicode MS"/>
                    <a:cs typeface="Times New Roman" panose="02020603050405020304" pitchFamily="18" charset="0"/>
                  </a:rPr>
                  <a:t>Better coordination among regulatory and border agencies (B.1, B.2)</a:t>
                </a:r>
                <a:endParaRPr lang="en-US" sz="1000">
                  <a:solidFill>
                    <a:srgbClr val="000000"/>
                  </a:solidFill>
                  <a:effectLst/>
                  <a:latin typeface="Times New Roman" panose="02020603050405020304" pitchFamily="18" charset="0"/>
                  <a:ea typeface="Arial Unicode MS"/>
                  <a:cs typeface="Times New Roman" panose="02020603050405020304" pitchFamily="18" charset="0"/>
                </a:endParaRPr>
              </a:p>
            </p:txBody>
          </p:sp>
          <p:grpSp>
            <p:nvGrpSpPr>
              <p:cNvPr id="11" name="Group 10">
                <a:extLst>
                  <a:ext uri="{FF2B5EF4-FFF2-40B4-BE49-F238E27FC236}">
                    <a16:creationId xmlns:a16="http://schemas.microsoft.com/office/drawing/2014/main" id="{07B9F414-97BE-469E-BDB1-5637FD9330A9}"/>
                  </a:ext>
                </a:extLst>
              </p:cNvPr>
              <p:cNvGrpSpPr/>
              <p:nvPr/>
            </p:nvGrpSpPr>
            <p:grpSpPr>
              <a:xfrm>
                <a:off x="-53066" y="32563"/>
                <a:ext cx="8798596" cy="5818363"/>
                <a:chOff x="-53066" y="32563"/>
                <a:chExt cx="8798596" cy="5818363"/>
              </a:xfrm>
            </p:grpSpPr>
            <p:grpSp>
              <p:nvGrpSpPr>
                <p:cNvPr id="12" name="Group 11">
                  <a:extLst>
                    <a:ext uri="{FF2B5EF4-FFF2-40B4-BE49-F238E27FC236}">
                      <a16:creationId xmlns:a16="http://schemas.microsoft.com/office/drawing/2014/main" id="{63A4A520-0993-4C81-B681-4E076C93BCDB}"/>
                    </a:ext>
                  </a:extLst>
                </p:cNvPr>
                <p:cNvGrpSpPr/>
                <p:nvPr/>
              </p:nvGrpSpPr>
              <p:grpSpPr>
                <a:xfrm>
                  <a:off x="-53066" y="32563"/>
                  <a:ext cx="8798596" cy="5818363"/>
                  <a:chOff x="-367396" y="61158"/>
                  <a:chExt cx="8798685" cy="5820274"/>
                </a:xfrm>
              </p:grpSpPr>
              <p:sp>
                <p:nvSpPr>
                  <p:cNvPr id="14" name="TextBox 5">
                    <a:extLst>
                      <a:ext uri="{FF2B5EF4-FFF2-40B4-BE49-F238E27FC236}">
                        <a16:creationId xmlns:a16="http://schemas.microsoft.com/office/drawing/2014/main" id="{8BBA85D4-D563-4236-810F-AD62C559074E}"/>
                      </a:ext>
                    </a:extLst>
                  </p:cNvPr>
                  <p:cNvSpPr txBox="1"/>
                  <p:nvPr/>
                </p:nvSpPr>
                <p:spPr>
                  <a:xfrm>
                    <a:off x="1782588" y="274293"/>
                    <a:ext cx="1514986" cy="405200"/>
                  </a:xfrm>
                  <a:prstGeom prst="rect">
                    <a:avLst/>
                  </a:prstGeom>
                  <a:noFill/>
                </p:spPr>
                <p:txBody>
                  <a:bodyPr wrap="square" rtlCol="0"/>
                  <a:lstStyle/>
                  <a:p>
                    <a:pPr marL="0" marR="0" algn="ctr">
                      <a:lnSpc>
                        <a:spcPts val="1300"/>
                      </a:lnSpc>
                      <a:spcBef>
                        <a:spcPts val="0"/>
                      </a:spcBef>
                      <a:spcAft>
                        <a:spcPts val="0"/>
                      </a:spcAft>
                    </a:pPr>
                    <a:r>
                      <a:rPr lang="en-US" sz="1200" b="1" kern="1200" dirty="0">
                        <a:solidFill>
                          <a:srgbClr val="44546A"/>
                        </a:solidFill>
                        <a:effectLst/>
                        <a:latin typeface="Times New Roman" panose="02020603050405020304" pitchFamily="18" charset="0"/>
                        <a:ea typeface="Arial Unicode MS"/>
                        <a:cs typeface="Times New Roman" panose="02020603050405020304" pitchFamily="18" charset="0"/>
                      </a:rPr>
                      <a:t>Pillars/Components</a:t>
                    </a:r>
                    <a:endParaRPr lang="en-US" sz="1000" dirty="0">
                      <a:solidFill>
                        <a:srgbClr val="000000"/>
                      </a:solidFill>
                      <a:effectLst/>
                      <a:latin typeface="Times New Roman" panose="02020603050405020304" pitchFamily="18" charset="0"/>
                      <a:ea typeface="Arial Unicode MS"/>
                      <a:cs typeface="Times New Roman" panose="02020603050405020304" pitchFamily="18" charset="0"/>
                    </a:endParaRPr>
                  </a:p>
                </p:txBody>
              </p:sp>
              <p:sp>
                <p:nvSpPr>
                  <p:cNvPr id="15" name="Rectangle 14">
                    <a:extLst>
                      <a:ext uri="{FF2B5EF4-FFF2-40B4-BE49-F238E27FC236}">
                        <a16:creationId xmlns:a16="http://schemas.microsoft.com/office/drawing/2014/main" id="{9A1FA0D4-0933-4FB1-971D-B5BD2B0EE270}"/>
                      </a:ext>
                    </a:extLst>
                  </p:cNvPr>
                  <p:cNvSpPr/>
                  <p:nvPr/>
                </p:nvSpPr>
                <p:spPr>
                  <a:xfrm>
                    <a:off x="-367396" y="679698"/>
                    <a:ext cx="1481543" cy="4324650"/>
                  </a:xfrm>
                  <a:prstGeom prst="rect">
                    <a:avLst/>
                  </a:prstGeom>
                  <a:ln>
                    <a:solidFill>
                      <a:schemeClr val="tx1"/>
                    </a:solidFill>
                  </a:ln>
                </p:spPr>
                <p:txBody>
                  <a:bodyPr wrap="square"/>
                  <a:lstStyle/>
                  <a:p>
                    <a:pPr marL="342900" marR="0" lvl="0" indent="-342900">
                      <a:lnSpc>
                        <a:spcPts val="1200"/>
                      </a:lnSpc>
                      <a:spcBef>
                        <a:spcPts val="0"/>
                      </a:spcBef>
                      <a:spcAft>
                        <a:spcPts val="0"/>
                      </a:spcAft>
                      <a:buFont typeface="+mj-lt"/>
                      <a:buAutoNum type="alphaLcPeriod"/>
                      <a:tabLst>
                        <a:tab pos="228600" algn="l"/>
                      </a:tabLst>
                    </a:pPr>
                    <a:r>
                      <a:rPr lang="en-US" sz="9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Complex business environment and limited regulatory transparency</a:t>
                    </a:r>
                    <a:endParaRPr lang="en-US"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228600" marR="0">
                      <a:lnSpc>
                        <a:spcPts val="1200"/>
                      </a:lnSpc>
                      <a:spcBef>
                        <a:spcPts val="0"/>
                      </a:spcBef>
                      <a:spcAft>
                        <a:spcPts val="0"/>
                      </a:spcAft>
                    </a:pPr>
                    <a:r>
                      <a:rPr lang="en-US" sz="9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marR="0" lvl="0" indent="-342900">
                      <a:lnSpc>
                        <a:spcPts val="1200"/>
                      </a:lnSpc>
                      <a:spcBef>
                        <a:spcPts val="0"/>
                      </a:spcBef>
                      <a:spcAft>
                        <a:spcPts val="0"/>
                      </a:spcAft>
                      <a:buFont typeface="+mj-lt"/>
                      <a:buAutoNum type="alphaLcPeriod"/>
                      <a:tabLst>
                        <a:tab pos="228600" algn="l"/>
                      </a:tabLst>
                    </a:pPr>
                    <a:r>
                      <a:rPr lang="en-US" sz="9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High trade and transport costs</a:t>
                    </a:r>
                    <a:endParaRPr lang="en-US"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457200" marR="0">
                      <a:lnSpc>
                        <a:spcPts val="1200"/>
                      </a:lnSpc>
                      <a:spcBef>
                        <a:spcPts val="0"/>
                      </a:spcBef>
                      <a:spcAft>
                        <a:spcPts val="0"/>
                      </a:spcAft>
                    </a:pPr>
                    <a:r>
                      <a:rPr lang="en-US" sz="9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marR="0" lvl="0" indent="-342900">
                      <a:lnSpc>
                        <a:spcPts val="1200"/>
                      </a:lnSpc>
                      <a:spcBef>
                        <a:spcPts val="0"/>
                      </a:spcBef>
                      <a:spcAft>
                        <a:spcPts val="0"/>
                      </a:spcAft>
                      <a:buFont typeface="+mj-lt"/>
                      <a:buAutoNum type="alphaLcPeriod"/>
                      <a:tabLst>
                        <a:tab pos="228600" algn="l"/>
                      </a:tabLst>
                    </a:pPr>
                    <a:r>
                      <a:rPr lang="en-US" sz="9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Weak design of policies and regulations </a:t>
                    </a:r>
                    <a:endParaRPr lang="en-US"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228600" marR="0">
                      <a:lnSpc>
                        <a:spcPts val="1200"/>
                      </a:lnSpc>
                      <a:spcBef>
                        <a:spcPts val="0"/>
                      </a:spcBef>
                      <a:spcAft>
                        <a:spcPts val="0"/>
                      </a:spcAft>
                    </a:pPr>
                    <a:r>
                      <a:rPr lang="en-US" sz="9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marR="0" lvl="0" indent="-342900">
                      <a:lnSpc>
                        <a:spcPts val="1200"/>
                      </a:lnSpc>
                      <a:spcBef>
                        <a:spcPts val="0"/>
                      </a:spcBef>
                      <a:spcAft>
                        <a:spcPts val="0"/>
                      </a:spcAft>
                      <a:buFont typeface="+mj-lt"/>
                      <a:buAutoNum type="alphaLcPeriod"/>
                      <a:tabLst>
                        <a:tab pos="228600" algn="l"/>
                      </a:tabLst>
                    </a:pPr>
                    <a:r>
                      <a:rPr lang="en-US" sz="9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Weak and variable enforcement of law</a:t>
                    </a:r>
                    <a:endParaRPr lang="en-US"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228600" marR="0">
                      <a:lnSpc>
                        <a:spcPts val="1200"/>
                      </a:lnSpc>
                      <a:spcBef>
                        <a:spcPts val="0"/>
                      </a:spcBef>
                      <a:spcAft>
                        <a:spcPts val="0"/>
                      </a:spcAft>
                    </a:pPr>
                    <a:r>
                      <a:rPr lang="en-US" sz="9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marR="0" lvl="0" indent="-342900">
                      <a:lnSpc>
                        <a:spcPts val="1200"/>
                      </a:lnSpc>
                      <a:spcBef>
                        <a:spcPts val="0"/>
                      </a:spcBef>
                      <a:spcAft>
                        <a:spcPts val="0"/>
                      </a:spcAft>
                      <a:buFont typeface="+mj-lt"/>
                      <a:buAutoNum type="alphaLcPeriod"/>
                      <a:tabLst>
                        <a:tab pos="228600" algn="l"/>
                      </a:tabLst>
                    </a:pPr>
                    <a:r>
                      <a:rPr lang="en-US" sz="9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Limited public-sector capacity</a:t>
                    </a:r>
                    <a:endParaRPr lang="en-US"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228600" marR="0">
                      <a:lnSpc>
                        <a:spcPts val="1200"/>
                      </a:lnSpc>
                      <a:spcBef>
                        <a:spcPts val="0"/>
                      </a:spcBef>
                      <a:spcAft>
                        <a:spcPts val="0"/>
                      </a:spcAft>
                    </a:pPr>
                    <a:r>
                      <a:rPr lang="en-US" sz="9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marR="0" lvl="0" indent="-342900">
                      <a:lnSpc>
                        <a:spcPts val="1200"/>
                      </a:lnSpc>
                      <a:spcBef>
                        <a:spcPts val="0"/>
                      </a:spcBef>
                      <a:spcAft>
                        <a:spcPts val="0"/>
                      </a:spcAft>
                      <a:buFont typeface="+mj-lt"/>
                      <a:buAutoNum type="alphaLcPeriod"/>
                      <a:tabLst>
                        <a:tab pos="228600" algn="l"/>
                      </a:tabLst>
                    </a:pPr>
                    <a:r>
                      <a:rPr lang="en-US" sz="9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Modest investment in innovation by firms</a:t>
                    </a:r>
                    <a:endParaRPr lang="en-US"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nSpc>
                        <a:spcPts val="1200"/>
                      </a:lnSpc>
                      <a:spcBef>
                        <a:spcPts val="0"/>
                      </a:spcBef>
                      <a:spcAft>
                        <a:spcPts val="0"/>
                      </a:spcAft>
                    </a:pPr>
                    <a:r>
                      <a:rPr lang="en-US" sz="9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marR="0" lvl="0" indent="-342900">
                      <a:lnSpc>
                        <a:spcPts val="1200"/>
                      </a:lnSpc>
                      <a:spcBef>
                        <a:spcPts val="0"/>
                      </a:spcBef>
                      <a:spcAft>
                        <a:spcPts val="0"/>
                      </a:spcAft>
                      <a:buFont typeface="+mj-lt"/>
                      <a:buAutoNum type="alphaLcPeriod"/>
                      <a:tabLst>
                        <a:tab pos="228600" algn="l"/>
                      </a:tabLst>
                    </a:pPr>
                    <a:r>
                      <a:rPr lang="en-US" sz="9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Relatively few women entrepreneurs</a:t>
                    </a:r>
                    <a:endParaRPr lang="en-US"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nSpc>
                        <a:spcPts val="1200"/>
                      </a:lnSpc>
                      <a:spcBef>
                        <a:spcPts val="0"/>
                      </a:spcBef>
                      <a:spcAft>
                        <a:spcPts val="0"/>
                      </a:spcAft>
                    </a:pPr>
                    <a:r>
                      <a:rPr lang="en-US" sz="9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marR="0" lvl="0" indent="-342900">
                      <a:lnSpc>
                        <a:spcPts val="1200"/>
                      </a:lnSpc>
                      <a:spcBef>
                        <a:spcPts val="0"/>
                      </a:spcBef>
                      <a:spcAft>
                        <a:spcPts val="0"/>
                      </a:spcAft>
                      <a:buFont typeface="+mj-lt"/>
                      <a:buAutoNum type="alphaLcPeriod"/>
                      <a:tabLst>
                        <a:tab pos="228600" algn="l"/>
                      </a:tabLst>
                    </a:pPr>
                    <a:r>
                      <a:rPr lang="en-US" sz="9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Public-Private Dialogue is not inclusive </a:t>
                    </a:r>
                    <a:endParaRPr lang="en-US"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16" name="TextBox 4">
                    <a:extLst>
                      <a:ext uri="{FF2B5EF4-FFF2-40B4-BE49-F238E27FC236}">
                        <a16:creationId xmlns:a16="http://schemas.microsoft.com/office/drawing/2014/main" id="{69CED8C0-372B-4269-AD77-01D08FEDA9CD}"/>
                      </a:ext>
                    </a:extLst>
                  </p:cNvPr>
                  <p:cNvSpPr txBox="1"/>
                  <p:nvPr/>
                </p:nvSpPr>
                <p:spPr>
                  <a:xfrm>
                    <a:off x="-228709" y="61158"/>
                    <a:ext cx="1397669" cy="615865"/>
                  </a:xfrm>
                  <a:prstGeom prst="rect">
                    <a:avLst/>
                  </a:prstGeom>
                  <a:noFill/>
                </p:spPr>
                <p:txBody>
                  <a:bodyPr wrap="square" rtlCol="0"/>
                  <a:lstStyle/>
                  <a:p>
                    <a:pPr marL="0" marR="0" algn="ctr">
                      <a:lnSpc>
                        <a:spcPts val="1300"/>
                      </a:lnSpc>
                      <a:spcBef>
                        <a:spcPts val="0"/>
                      </a:spcBef>
                      <a:spcAft>
                        <a:spcPts val="0"/>
                      </a:spcAft>
                    </a:pPr>
                    <a:r>
                      <a:rPr lang="en-US" sz="1200" b="1" kern="1200">
                        <a:solidFill>
                          <a:srgbClr val="44546A"/>
                        </a:solidFill>
                        <a:effectLst/>
                        <a:latin typeface="Times New Roman" panose="02020603050405020304" pitchFamily="18" charset="0"/>
                        <a:ea typeface="Arial Unicode MS"/>
                        <a:cs typeface="Times New Roman" panose="02020603050405020304" pitchFamily="18" charset="0"/>
                      </a:rPr>
                      <a:t>Development </a:t>
                    </a:r>
                    <a:endParaRPr lang="en-US" sz="1000">
                      <a:solidFill>
                        <a:srgbClr val="000000"/>
                      </a:solidFill>
                      <a:effectLst/>
                      <a:latin typeface="Times New Roman" panose="02020603050405020304" pitchFamily="18" charset="0"/>
                      <a:ea typeface="Arial Unicode MS"/>
                      <a:cs typeface="Times New Roman" panose="02020603050405020304" pitchFamily="18" charset="0"/>
                    </a:endParaRPr>
                  </a:p>
                  <a:p>
                    <a:pPr marL="0" marR="0" algn="ctr">
                      <a:lnSpc>
                        <a:spcPts val="1300"/>
                      </a:lnSpc>
                      <a:spcBef>
                        <a:spcPts val="0"/>
                      </a:spcBef>
                      <a:spcAft>
                        <a:spcPts val="0"/>
                      </a:spcAft>
                    </a:pPr>
                    <a:r>
                      <a:rPr lang="en-US" sz="1200" b="1" kern="1200">
                        <a:solidFill>
                          <a:srgbClr val="44546A"/>
                        </a:solidFill>
                        <a:effectLst/>
                        <a:latin typeface="Times New Roman" panose="02020603050405020304" pitchFamily="18" charset="0"/>
                        <a:ea typeface="Arial Unicode MS"/>
                        <a:cs typeface="Times New Roman" panose="02020603050405020304" pitchFamily="18" charset="0"/>
                      </a:rPr>
                      <a:t>Challenges</a:t>
                    </a:r>
                    <a:endParaRPr lang="en-US" sz="1000">
                      <a:solidFill>
                        <a:srgbClr val="000000"/>
                      </a:solidFill>
                      <a:effectLst/>
                      <a:latin typeface="Times New Roman" panose="02020603050405020304" pitchFamily="18" charset="0"/>
                      <a:ea typeface="Arial Unicode MS"/>
                      <a:cs typeface="Times New Roman" panose="02020603050405020304" pitchFamily="18" charset="0"/>
                    </a:endParaRPr>
                  </a:p>
                </p:txBody>
              </p:sp>
              <p:sp>
                <p:nvSpPr>
                  <p:cNvPr id="17" name="TextBox 6">
                    <a:extLst>
                      <a:ext uri="{FF2B5EF4-FFF2-40B4-BE49-F238E27FC236}">
                        <a16:creationId xmlns:a16="http://schemas.microsoft.com/office/drawing/2014/main" id="{EF73AD26-7E93-4A21-B36F-12D80DEEEA73}"/>
                      </a:ext>
                    </a:extLst>
                  </p:cNvPr>
                  <p:cNvSpPr txBox="1"/>
                  <p:nvPr/>
                </p:nvSpPr>
                <p:spPr>
                  <a:xfrm>
                    <a:off x="3924155" y="259104"/>
                    <a:ext cx="2395535" cy="517250"/>
                  </a:xfrm>
                  <a:prstGeom prst="rect">
                    <a:avLst/>
                  </a:prstGeom>
                  <a:noFill/>
                </p:spPr>
                <p:txBody>
                  <a:bodyPr wrap="square" rtlCol="0"/>
                  <a:lstStyle/>
                  <a:p>
                    <a:pPr marL="0" marR="0" algn="ctr">
                      <a:lnSpc>
                        <a:spcPts val="1300"/>
                      </a:lnSpc>
                      <a:spcBef>
                        <a:spcPts val="0"/>
                      </a:spcBef>
                      <a:spcAft>
                        <a:spcPts val="0"/>
                      </a:spcAft>
                    </a:pPr>
                    <a:r>
                      <a:rPr lang="en-US" sz="1200" b="1" kern="1200">
                        <a:solidFill>
                          <a:srgbClr val="44546A"/>
                        </a:solidFill>
                        <a:effectLst/>
                        <a:latin typeface="Times New Roman" panose="02020603050405020304" pitchFamily="18" charset="0"/>
                        <a:ea typeface="Arial Unicode MS"/>
                        <a:cs typeface="Times New Roman" panose="02020603050405020304" pitchFamily="18" charset="0"/>
                      </a:rPr>
                      <a:t>Intermediate Outcomes</a:t>
                    </a:r>
                    <a:endParaRPr lang="en-US" sz="1000">
                      <a:solidFill>
                        <a:srgbClr val="000000"/>
                      </a:solidFill>
                      <a:effectLst/>
                      <a:latin typeface="Times New Roman" panose="02020603050405020304" pitchFamily="18" charset="0"/>
                      <a:ea typeface="Arial Unicode MS"/>
                      <a:cs typeface="Times New Roman" panose="02020603050405020304" pitchFamily="18" charset="0"/>
                    </a:endParaRPr>
                  </a:p>
                </p:txBody>
              </p:sp>
              <p:sp>
                <p:nvSpPr>
                  <p:cNvPr id="18" name="TextBox 7">
                    <a:extLst>
                      <a:ext uri="{FF2B5EF4-FFF2-40B4-BE49-F238E27FC236}">
                        <a16:creationId xmlns:a16="http://schemas.microsoft.com/office/drawing/2014/main" id="{6DC1B4C9-A8BE-45D1-A472-54023EDCB475}"/>
                      </a:ext>
                    </a:extLst>
                  </p:cNvPr>
                  <p:cNvSpPr txBox="1"/>
                  <p:nvPr/>
                </p:nvSpPr>
                <p:spPr>
                  <a:xfrm>
                    <a:off x="6319690" y="259097"/>
                    <a:ext cx="1168205" cy="378184"/>
                  </a:xfrm>
                  <a:prstGeom prst="rect">
                    <a:avLst/>
                  </a:prstGeom>
                  <a:noFill/>
                </p:spPr>
                <p:txBody>
                  <a:bodyPr wrap="square" rtlCol="0"/>
                  <a:lstStyle/>
                  <a:p>
                    <a:pPr marL="0" marR="0" algn="ctr">
                      <a:lnSpc>
                        <a:spcPts val="1300"/>
                      </a:lnSpc>
                      <a:spcBef>
                        <a:spcPts val="0"/>
                      </a:spcBef>
                      <a:spcAft>
                        <a:spcPts val="0"/>
                      </a:spcAft>
                    </a:pPr>
                    <a:r>
                      <a:rPr lang="en-US" sz="1200" b="1" kern="1200">
                        <a:solidFill>
                          <a:srgbClr val="44546A"/>
                        </a:solidFill>
                        <a:effectLst/>
                        <a:latin typeface="Times New Roman" panose="02020603050405020304" pitchFamily="18" charset="0"/>
                        <a:ea typeface="Arial Unicode MS"/>
                        <a:cs typeface="Times New Roman" panose="02020603050405020304" pitchFamily="18" charset="0"/>
                      </a:rPr>
                      <a:t>Outcomes</a:t>
                    </a:r>
                    <a:endParaRPr lang="en-US" sz="1000">
                      <a:solidFill>
                        <a:srgbClr val="000000"/>
                      </a:solidFill>
                      <a:effectLst/>
                      <a:latin typeface="Times New Roman" panose="02020603050405020304" pitchFamily="18" charset="0"/>
                      <a:ea typeface="Arial Unicode MS"/>
                      <a:cs typeface="Times New Roman" panose="02020603050405020304" pitchFamily="18" charset="0"/>
                    </a:endParaRPr>
                  </a:p>
                </p:txBody>
              </p:sp>
              <p:sp>
                <p:nvSpPr>
                  <p:cNvPr id="19" name="Rectangle 18">
                    <a:extLst>
                      <a:ext uri="{FF2B5EF4-FFF2-40B4-BE49-F238E27FC236}">
                        <a16:creationId xmlns:a16="http://schemas.microsoft.com/office/drawing/2014/main" id="{56F83C9B-0842-404D-B21E-2DE6FB898F5F}"/>
                      </a:ext>
                    </a:extLst>
                  </p:cNvPr>
                  <p:cNvSpPr/>
                  <p:nvPr/>
                </p:nvSpPr>
                <p:spPr>
                  <a:xfrm>
                    <a:off x="1195057" y="776275"/>
                    <a:ext cx="2718853" cy="1420306"/>
                  </a:xfrm>
                  <a:prstGeom prst="rect">
                    <a:avLst/>
                  </a:prstGeom>
                  <a:solidFill>
                    <a:schemeClr val="accent4">
                      <a:lumMod val="20000"/>
                      <a:lumOff val="80000"/>
                    </a:schemeClr>
                  </a:solidFill>
                  <a:ln>
                    <a:noFill/>
                    <a:prstDash val="dashDot"/>
                  </a:ln>
                </p:spPr>
                <p:txBody>
                  <a:bodyPr wrap="square"/>
                  <a:lstStyle/>
                  <a:p>
                    <a:pPr marL="0" marR="0">
                      <a:lnSpc>
                        <a:spcPts val="1300"/>
                      </a:lnSpc>
                      <a:spcBef>
                        <a:spcPts val="0"/>
                      </a:spcBef>
                      <a:spcAft>
                        <a:spcPts val="0"/>
                      </a:spcAft>
                    </a:pPr>
                    <a:r>
                      <a:rPr lang="en-US" sz="1000" b="1" kern="1200">
                        <a:solidFill>
                          <a:srgbClr val="000000"/>
                        </a:solidFill>
                        <a:effectLst/>
                        <a:latin typeface="Times New Roman" panose="02020603050405020304" pitchFamily="18" charset="0"/>
                        <a:ea typeface="Arial Unicode MS"/>
                        <a:cs typeface="Times New Roman" panose="02020603050405020304" pitchFamily="18" charset="0"/>
                      </a:rPr>
                      <a:t>A. </a:t>
                    </a:r>
                    <a:r>
                      <a:rPr lang="en-US" sz="10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Improving the Business Environment</a:t>
                    </a:r>
                    <a:endParaRPr lang="en-US" sz="1000">
                      <a:solidFill>
                        <a:srgbClr val="000000"/>
                      </a:solidFill>
                      <a:effectLst/>
                      <a:latin typeface="Times New Roman" panose="02020603050405020304" pitchFamily="18" charset="0"/>
                      <a:ea typeface="Arial Unicode MS"/>
                      <a:cs typeface="Times New Roman" panose="02020603050405020304" pitchFamily="18" charset="0"/>
                    </a:endParaRPr>
                  </a:p>
                  <a:p>
                    <a:pPr marL="228600" marR="0">
                      <a:lnSpc>
                        <a:spcPts val="1300"/>
                      </a:lnSpc>
                      <a:spcBef>
                        <a:spcPts val="0"/>
                      </a:spcBef>
                      <a:spcAft>
                        <a:spcPts val="0"/>
                      </a:spcAft>
                    </a:pPr>
                    <a:r>
                      <a:rPr lang="en-US" sz="1000" b="1" kern="1200">
                        <a:solidFill>
                          <a:srgbClr val="000000"/>
                        </a:solidFill>
                        <a:effectLst/>
                        <a:latin typeface="Times New Roman" panose="02020603050405020304" pitchFamily="18" charset="0"/>
                        <a:ea typeface="Arial Unicode MS"/>
                        <a:cs typeface="Times New Roman" panose="02020603050405020304" pitchFamily="18" charset="0"/>
                      </a:rPr>
                      <a:t>A.1</a:t>
                    </a:r>
                    <a:r>
                      <a:rPr lang="en-US" sz="1000" kern="1200">
                        <a:solidFill>
                          <a:srgbClr val="000000"/>
                        </a:solidFill>
                        <a:effectLst/>
                        <a:latin typeface="Times New Roman" panose="02020603050405020304" pitchFamily="18" charset="0"/>
                        <a:ea typeface="Arial Unicode MS"/>
                        <a:cs typeface="Times New Roman" panose="02020603050405020304" pitchFamily="18" charset="0"/>
                      </a:rPr>
                      <a:t> </a:t>
                    </a:r>
                    <a:r>
                      <a:rPr lang="en-US" sz="10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Making it Easier to Start a Business (a, c, d)</a:t>
                    </a:r>
                    <a:endParaRPr lang="en-US" sz="1000">
                      <a:solidFill>
                        <a:srgbClr val="000000"/>
                      </a:solidFill>
                      <a:effectLst/>
                      <a:latin typeface="Times New Roman" panose="02020603050405020304" pitchFamily="18" charset="0"/>
                      <a:ea typeface="Arial Unicode MS"/>
                      <a:cs typeface="Times New Roman" panose="02020603050405020304" pitchFamily="18" charset="0"/>
                    </a:endParaRPr>
                  </a:p>
                  <a:p>
                    <a:pPr marL="228600" marR="0">
                      <a:lnSpc>
                        <a:spcPts val="1300"/>
                      </a:lnSpc>
                      <a:spcBef>
                        <a:spcPts val="0"/>
                      </a:spcBef>
                      <a:spcAft>
                        <a:spcPts val="0"/>
                      </a:spcAft>
                    </a:pPr>
                    <a:r>
                      <a:rPr lang="en-US" sz="1000" b="1" kern="1200">
                        <a:solidFill>
                          <a:srgbClr val="000000"/>
                        </a:solidFill>
                        <a:effectLst/>
                        <a:latin typeface="Times New Roman" panose="02020603050405020304" pitchFamily="18" charset="0"/>
                        <a:ea typeface="Arial Unicode MS"/>
                        <a:cs typeface="Times New Roman" panose="02020603050405020304" pitchFamily="18" charset="0"/>
                      </a:rPr>
                      <a:t>A.2</a:t>
                    </a:r>
                    <a:r>
                      <a:rPr lang="en-US" sz="1000" kern="1200">
                        <a:solidFill>
                          <a:srgbClr val="000000"/>
                        </a:solidFill>
                        <a:effectLst/>
                        <a:latin typeface="Times New Roman" panose="02020603050405020304" pitchFamily="18" charset="0"/>
                        <a:ea typeface="Arial Unicode MS"/>
                        <a:cs typeface="Times New Roman" panose="02020603050405020304" pitchFamily="18" charset="0"/>
                      </a:rPr>
                      <a:t> Streamlining and Publishing Operating Licenses (a, c, d)</a:t>
                    </a:r>
                    <a:endParaRPr lang="en-US" sz="1000">
                      <a:solidFill>
                        <a:srgbClr val="000000"/>
                      </a:solidFill>
                      <a:effectLst/>
                      <a:latin typeface="Times New Roman" panose="02020603050405020304" pitchFamily="18" charset="0"/>
                      <a:ea typeface="Arial Unicode MS"/>
                      <a:cs typeface="Times New Roman" panose="02020603050405020304" pitchFamily="18" charset="0"/>
                    </a:endParaRPr>
                  </a:p>
                  <a:p>
                    <a:pPr marL="228600" marR="0">
                      <a:lnSpc>
                        <a:spcPts val="1300"/>
                      </a:lnSpc>
                      <a:spcBef>
                        <a:spcPts val="0"/>
                      </a:spcBef>
                      <a:spcAft>
                        <a:spcPts val="0"/>
                      </a:spcAft>
                    </a:pPr>
                    <a:r>
                      <a:rPr lang="en-US" sz="1000" b="1" kern="1200">
                        <a:solidFill>
                          <a:srgbClr val="000000"/>
                        </a:solidFill>
                        <a:effectLst/>
                        <a:latin typeface="Times New Roman" panose="02020603050405020304" pitchFamily="18" charset="0"/>
                        <a:ea typeface="Arial Unicode MS"/>
                        <a:cs typeface="Times New Roman" panose="02020603050405020304" pitchFamily="18" charset="0"/>
                      </a:rPr>
                      <a:t>A.3</a:t>
                    </a:r>
                    <a:r>
                      <a:rPr lang="en-US" sz="1000" kern="1200">
                        <a:solidFill>
                          <a:srgbClr val="000000"/>
                        </a:solidFill>
                        <a:effectLst/>
                        <a:latin typeface="Times New Roman" panose="02020603050405020304" pitchFamily="18" charset="0"/>
                        <a:ea typeface="Arial Unicode MS"/>
                        <a:cs typeface="Times New Roman" panose="02020603050405020304" pitchFamily="18" charset="0"/>
                      </a:rPr>
                      <a:t> Support to Broader Business Reforms (a, b, d, e)</a:t>
                    </a:r>
                    <a:endParaRPr lang="en-US" sz="1000">
                      <a:solidFill>
                        <a:srgbClr val="000000"/>
                      </a:solidFill>
                      <a:effectLst/>
                      <a:latin typeface="Times New Roman" panose="02020603050405020304" pitchFamily="18" charset="0"/>
                      <a:ea typeface="Arial Unicode MS"/>
                      <a:cs typeface="Times New Roman" panose="02020603050405020304" pitchFamily="18" charset="0"/>
                    </a:endParaRPr>
                  </a:p>
                </p:txBody>
              </p:sp>
              <p:sp>
                <p:nvSpPr>
                  <p:cNvPr id="20" name="Rectangle 19">
                    <a:extLst>
                      <a:ext uri="{FF2B5EF4-FFF2-40B4-BE49-F238E27FC236}">
                        <a16:creationId xmlns:a16="http://schemas.microsoft.com/office/drawing/2014/main" id="{1AC87B1D-3740-434F-B8C2-44682F793127}"/>
                      </a:ext>
                    </a:extLst>
                  </p:cNvPr>
                  <p:cNvSpPr/>
                  <p:nvPr/>
                </p:nvSpPr>
                <p:spPr>
                  <a:xfrm>
                    <a:off x="1189438" y="2388729"/>
                    <a:ext cx="2709572" cy="1248417"/>
                  </a:xfrm>
                  <a:prstGeom prst="rect">
                    <a:avLst/>
                  </a:prstGeom>
                  <a:solidFill>
                    <a:schemeClr val="accent1">
                      <a:lumMod val="40000"/>
                      <a:lumOff val="60000"/>
                    </a:schemeClr>
                  </a:solidFill>
                  <a:ln>
                    <a:noFill/>
                    <a:prstDash val="dashDot"/>
                  </a:ln>
                </p:spPr>
                <p:txBody>
                  <a:bodyPr wrap="square"/>
                  <a:lstStyle/>
                  <a:p>
                    <a:pPr marL="0" marR="0">
                      <a:lnSpc>
                        <a:spcPts val="1300"/>
                      </a:lnSpc>
                      <a:spcBef>
                        <a:spcPts val="0"/>
                      </a:spcBef>
                      <a:spcAft>
                        <a:spcPts val="0"/>
                      </a:spcAft>
                    </a:pPr>
                    <a:r>
                      <a:rPr lang="en-US" sz="1000" b="1" kern="1200">
                        <a:solidFill>
                          <a:srgbClr val="000000"/>
                        </a:solidFill>
                        <a:effectLst/>
                        <a:latin typeface="Times New Roman" panose="02020603050405020304" pitchFamily="18" charset="0"/>
                        <a:ea typeface="Arial Unicode MS"/>
                        <a:cs typeface="Times New Roman" panose="02020603050405020304" pitchFamily="18" charset="0"/>
                      </a:rPr>
                      <a:t>B. </a:t>
                    </a:r>
                    <a:r>
                      <a:rPr lang="en-US" sz="10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Facilitating Trade and Connecting to Markets</a:t>
                    </a:r>
                    <a:endParaRPr lang="en-US" sz="1000">
                      <a:solidFill>
                        <a:srgbClr val="000000"/>
                      </a:solidFill>
                      <a:effectLst/>
                      <a:latin typeface="Times New Roman" panose="02020603050405020304" pitchFamily="18" charset="0"/>
                      <a:ea typeface="Arial Unicode MS"/>
                      <a:cs typeface="Times New Roman" panose="02020603050405020304" pitchFamily="18" charset="0"/>
                    </a:endParaRPr>
                  </a:p>
                  <a:p>
                    <a:pPr marL="228600" marR="0">
                      <a:lnSpc>
                        <a:spcPts val="1300"/>
                      </a:lnSpc>
                      <a:spcBef>
                        <a:spcPts val="0"/>
                      </a:spcBef>
                      <a:spcAft>
                        <a:spcPts val="0"/>
                      </a:spcAft>
                    </a:pPr>
                    <a:r>
                      <a:rPr lang="en-US" sz="1000" kern="1200">
                        <a:solidFill>
                          <a:srgbClr val="000000"/>
                        </a:solidFill>
                        <a:effectLst/>
                        <a:latin typeface="Times New Roman" panose="02020603050405020304" pitchFamily="18" charset="0"/>
                        <a:ea typeface="Arial Unicode MS"/>
                        <a:cs typeface="Times New Roman" panose="02020603050405020304" pitchFamily="18" charset="0"/>
                      </a:rPr>
                      <a:t>B.1 Supporting the Trade Facilitation Secretariat (b, c, e, h)</a:t>
                    </a:r>
                    <a:endParaRPr lang="en-US" sz="1000">
                      <a:solidFill>
                        <a:srgbClr val="000000"/>
                      </a:solidFill>
                      <a:effectLst/>
                      <a:latin typeface="Times New Roman" panose="02020603050405020304" pitchFamily="18" charset="0"/>
                      <a:ea typeface="Arial Unicode MS"/>
                      <a:cs typeface="Times New Roman" panose="02020603050405020304" pitchFamily="18" charset="0"/>
                    </a:endParaRPr>
                  </a:p>
                  <a:p>
                    <a:pPr marL="228600" marR="0">
                      <a:lnSpc>
                        <a:spcPts val="1300"/>
                      </a:lnSpc>
                      <a:spcBef>
                        <a:spcPts val="0"/>
                      </a:spcBef>
                      <a:spcAft>
                        <a:spcPts val="0"/>
                      </a:spcAft>
                    </a:pPr>
                    <a:r>
                      <a:rPr lang="en-US" sz="1000" kern="1200">
                        <a:solidFill>
                          <a:srgbClr val="000000"/>
                        </a:solidFill>
                        <a:effectLst/>
                        <a:latin typeface="Times New Roman" panose="02020603050405020304" pitchFamily="18" charset="0"/>
                        <a:ea typeface="Arial Unicode MS"/>
                        <a:cs typeface="Times New Roman" panose="02020603050405020304" pitchFamily="18" charset="0"/>
                      </a:rPr>
                      <a:t>B.2 Trade Facilitation Agreement Challenge Facility (b, c, d)</a:t>
                    </a:r>
                    <a:endParaRPr lang="en-US" sz="1000">
                      <a:solidFill>
                        <a:srgbClr val="000000"/>
                      </a:solidFill>
                      <a:effectLst/>
                      <a:latin typeface="Times New Roman" panose="02020603050405020304" pitchFamily="18" charset="0"/>
                      <a:ea typeface="Arial Unicode MS"/>
                      <a:cs typeface="Times New Roman" panose="02020603050405020304" pitchFamily="18" charset="0"/>
                    </a:endParaRPr>
                  </a:p>
                </p:txBody>
              </p:sp>
              <p:sp>
                <p:nvSpPr>
                  <p:cNvPr id="21" name="Rectangle 20">
                    <a:extLst>
                      <a:ext uri="{FF2B5EF4-FFF2-40B4-BE49-F238E27FC236}">
                        <a16:creationId xmlns:a16="http://schemas.microsoft.com/office/drawing/2014/main" id="{EEC7E2F0-6663-478C-853C-DE6DC10F4B0F}"/>
                      </a:ext>
                    </a:extLst>
                  </p:cNvPr>
                  <p:cNvSpPr/>
                  <p:nvPr/>
                </p:nvSpPr>
                <p:spPr>
                  <a:xfrm>
                    <a:off x="1204338" y="3789668"/>
                    <a:ext cx="2709572" cy="531107"/>
                  </a:xfrm>
                  <a:prstGeom prst="rect">
                    <a:avLst/>
                  </a:prstGeom>
                  <a:solidFill>
                    <a:schemeClr val="accent2">
                      <a:lumMod val="20000"/>
                      <a:lumOff val="80000"/>
                    </a:schemeClr>
                  </a:solidFill>
                  <a:ln>
                    <a:noFill/>
                    <a:prstDash val="dashDot"/>
                  </a:ln>
                </p:spPr>
                <p:txBody>
                  <a:bodyPr wrap="square"/>
                  <a:lstStyle/>
                  <a:p>
                    <a:pPr marL="0" marR="0">
                      <a:lnSpc>
                        <a:spcPts val="1300"/>
                      </a:lnSpc>
                      <a:spcBef>
                        <a:spcPts val="0"/>
                      </a:spcBef>
                      <a:spcAft>
                        <a:spcPts val="0"/>
                      </a:spcAft>
                    </a:pPr>
                    <a:r>
                      <a:rPr lang="en-US" sz="1000" b="1" kern="1200">
                        <a:solidFill>
                          <a:srgbClr val="000000"/>
                        </a:solidFill>
                        <a:effectLst/>
                        <a:latin typeface="Times New Roman" panose="02020603050405020304" pitchFamily="18" charset="0"/>
                        <a:ea typeface="Arial Unicode MS"/>
                        <a:cs typeface="Times New Roman" panose="02020603050405020304" pitchFamily="18" charset="0"/>
                      </a:rPr>
                      <a:t>C. </a:t>
                    </a:r>
                    <a:r>
                      <a:rPr lang="en-US" sz="10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Improving Firm-Level Competitiveness</a:t>
                    </a:r>
                    <a:endParaRPr lang="en-US" sz="1000">
                      <a:solidFill>
                        <a:srgbClr val="000000"/>
                      </a:solidFill>
                      <a:effectLst/>
                      <a:latin typeface="Times New Roman" panose="02020603050405020304" pitchFamily="18" charset="0"/>
                      <a:ea typeface="Arial Unicode MS"/>
                      <a:cs typeface="Times New Roman" panose="02020603050405020304" pitchFamily="18" charset="0"/>
                    </a:endParaRPr>
                  </a:p>
                  <a:p>
                    <a:pPr marL="228600" marR="0">
                      <a:lnSpc>
                        <a:spcPts val="1300"/>
                      </a:lnSpc>
                      <a:spcBef>
                        <a:spcPts val="0"/>
                      </a:spcBef>
                      <a:spcAft>
                        <a:spcPts val="0"/>
                      </a:spcAft>
                    </a:pPr>
                    <a:r>
                      <a:rPr lang="en-US" sz="1000" kern="1200">
                        <a:solidFill>
                          <a:srgbClr val="000000"/>
                        </a:solidFill>
                        <a:effectLst/>
                        <a:latin typeface="Times New Roman" panose="02020603050405020304" pitchFamily="18" charset="0"/>
                        <a:ea typeface="Arial Unicode MS"/>
                        <a:cs typeface="Times New Roman" panose="02020603050405020304" pitchFamily="18" charset="0"/>
                      </a:rPr>
                      <a:t>C.1 Business Assistance Facility (f, g</a:t>
                    </a:r>
                    <a:r>
                      <a:rPr lang="en-US" sz="1100" kern="1200">
                        <a:solidFill>
                          <a:srgbClr val="000000"/>
                        </a:solidFill>
                        <a:effectLst/>
                        <a:latin typeface="Times New Roman" panose="02020603050405020304" pitchFamily="18" charset="0"/>
                        <a:ea typeface="Arial Unicode MS"/>
                        <a:cs typeface="Times New Roman" panose="02020603050405020304" pitchFamily="18" charset="0"/>
                      </a:rPr>
                      <a:t>)</a:t>
                    </a:r>
                    <a:endParaRPr lang="en-US" sz="1000">
                      <a:solidFill>
                        <a:srgbClr val="000000"/>
                      </a:solidFill>
                      <a:effectLst/>
                      <a:latin typeface="Times New Roman" panose="02020603050405020304" pitchFamily="18" charset="0"/>
                      <a:ea typeface="Arial Unicode MS"/>
                      <a:cs typeface="Times New Roman" panose="02020603050405020304" pitchFamily="18" charset="0"/>
                    </a:endParaRPr>
                  </a:p>
                </p:txBody>
              </p:sp>
              <p:sp>
                <p:nvSpPr>
                  <p:cNvPr id="22" name="Rectangle 21">
                    <a:extLst>
                      <a:ext uri="{FF2B5EF4-FFF2-40B4-BE49-F238E27FC236}">
                        <a16:creationId xmlns:a16="http://schemas.microsoft.com/office/drawing/2014/main" id="{C483B2FA-51A9-455D-89E1-2A2C7BF68DB1}"/>
                      </a:ext>
                    </a:extLst>
                  </p:cNvPr>
                  <p:cNvSpPr/>
                  <p:nvPr/>
                </p:nvSpPr>
                <p:spPr>
                  <a:xfrm>
                    <a:off x="6368137" y="776354"/>
                    <a:ext cx="1119757" cy="1447278"/>
                  </a:xfrm>
                  <a:prstGeom prst="rect">
                    <a:avLst/>
                  </a:prstGeom>
                  <a:solidFill>
                    <a:schemeClr val="accent4">
                      <a:lumMod val="20000"/>
                      <a:lumOff val="80000"/>
                    </a:schemeClr>
                  </a:solidFill>
                  <a:ln>
                    <a:noFill/>
                  </a:ln>
                </p:spPr>
                <p:txBody>
                  <a:bodyPr wrap="square"/>
                  <a:lstStyle/>
                  <a:p>
                    <a:pPr marL="0" marR="0" algn="ctr">
                      <a:lnSpc>
                        <a:spcPts val="1300"/>
                      </a:lnSpc>
                      <a:spcBef>
                        <a:spcPts val="1200"/>
                      </a:spcBef>
                      <a:spcAft>
                        <a:spcPts val="0"/>
                      </a:spcAft>
                    </a:pPr>
                    <a:endParaRPr lang="en-US" sz="1000" b="1" kern="1200" dirty="0">
                      <a:solidFill>
                        <a:srgbClr val="000000"/>
                      </a:solidFill>
                      <a:effectLst/>
                      <a:latin typeface="Times New Roman" panose="02020603050405020304" pitchFamily="18" charset="0"/>
                      <a:ea typeface="Arial Unicode MS"/>
                      <a:cs typeface="Times New Roman" panose="02020603050405020304" pitchFamily="18" charset="0"/>
                    </a:endParaRPr>
                  </a:p>
                  <a:p>
                    <a:pPr marL="0" marR="0" algn="ctr">
                      <a:lnSpc>
                        <a:spcPts val="1300"/>
                      </a:lnSpc>
                      <a:spcBef>
                        <a:spcPts val="1200"/>
                      </a:spcBef>
                      <a:spcAft>
                        <a:spcPts val="0"/>
                      </a:spcAft>
                    </a:pPr>
                    <a:r>
                      <a:rPr lang="en-US" sz="1000" b="1" kern="1200" dirty="0">
                        <a:solidFill>
                          <a:srgbClr val="000000"/>
                        </a:solidFill>
                        <a:effectLst/>
                        <a:latin typeface="Times New Roman" panose="02020603050405020304" pitchFamily="18" charset="0"/>
                        <a:ea typeface="Arial Unicode MS"/>
                        <a:cs typeface="Times New Roman" panose="02020603050405020304" pitchFamily="18" charset="0"/>
                      </a:rPr>
                      <a:t>Reduced time and costs to start and operate a business</a:t>
                    </a:r>
                    <a:endParaRPr lang="en-US" sz="1000" dirty="0">
                      <a:solidFill>
                        <a:srgbClr val="000000"/>
                      </a:solidFill>
                      <a:effectLst/>
                      <a:latin typeface="Times New Roman" panose="02020603050405020304" pitchFamily="18" charset="0"/>
                      <a:ea typeface="Arial Unicode MS"/>
                      <a:cs typeface="Times New Roman" panose="02020603050405020304" pitchFamily="18" charset="0"/>
                    </a:endParaRPr>
                  </a:p>
                </p:txBody>
              </p:sp>
              <p:sp>
                <p:nvSpPr>
                  <p:cNvPr id="23" name="Rectangle 22">
                    <a:extLst>
                      <a:ext uri="{FF2B5EF4-FFF2-40B4-BE49-F238E27FC236}">
                        <a16:creationId xmlns:a16="http://schemas.microsoft.com/office/drawing/2014/main" id="{DFD6992F-F427-429A-A2CE-0A03443157C6}"/>
                      </a:ext>
                    </a:extLst>
                  </p:cNvPr>
                  <p:cNvSpPr/>
                  <p:nvPr/>
                </p:nvSpPr>
                <p:spPr>
                  <a:xfrm>
                    <a:off x="4048904" y="5364248"/>
                    <a:ext cx="2270783" cy="517184"/>
                  </a:xfrm>
                  <a:prstGeom prst="rect">
                    <a:avLst/>
                  </a:prstGeom>
                  <a:solidFill>
                    <a:schemeClr val="accent6">
                      <a:lumMod val="20000"/>
                      <a:lumOff val="80000"/>
                    </a:schemeClr>
                  </a:solidFill>
                  <a:ln>
                    <a:noFill/>
                    <a:prstDash val="dash"/>
                  </a:ln>
                </p:spPr>
                <p:txBody>
                  <a:bodyPr wrap="square"/>
                  <a:lstStyle/>
                  <a:p>
                    <a:pPr marL="0" marR="0">
                      <a:lnSpc>
                        <a:spcPts val="1300"/>
                      </a:lnSpc>
                      <a:spcBef>
                        <a:spcPts val="0"/>
                      </a:spcBef>
                      <a:spcAft>
                        <a:spcPts val="0"/>
                      </a:spcAft>
                    </a:pPr>
                    <a:r>
                      <a:rPr lang="en-US" sz="1000" b="1" kern="1200">
                        <a:solidFill>
                          <a:srgbClr val="000000"/>
                        </a:solidFill>
                        <a:effectLst/>
                        <a:latin typeface="Times New Roman" panose="02020603050405020304" pitchFamily="18" charset="0"/>
                        <a:ea typeface="Arial Unicode MS"/>
                        <a:cs typeface="Times New Roman" panose="02020603050405020304" pitchFamily="18" charset="0"/>
                      </a:rPr>
                      <a:t>Greater focus on small, women-led, and rural enterprises (D.3)</a:t>
                    </a:r>
                    <a:endParaRPr lang="en-US" sz="1000">
                      <a:solidFill>
                        <a:srgbClr val="000000"/>
                      </a:solidFill>
                      <a:effectLst/>
                      <a:latin typeface="Times New Roman" panose="02020603050405020304" pitchFamily="18" charset="0"/>
                      <a:ea typeface="Arial Unicode MS"/>
                      <a:cs typeface="Times New Roman" panose="02020603050405020304" pitchFamily="18" charset="0"/>
                    </a:endParaRPr>
                  </a:p>
                </p:txBody>
              </p:sp>
              <p:sp>
                <p:nvSpPr>
                  <p:cNvPr id="24" name="Rectangle 23">
                    <a:extLst>
                      <a:ext uri="{FF2B5EF4-FFF2-40B4-BE49-F238E27FC236}">
                        <a16:creationId xmlns:a16="http://schemas.microsoft.com/office/drawing/2014/main" id="{9C565877-9E63-4CCB-867B-C13D0E85C5CC}"/>
                      </a:ext>
                    </a:extLst>
                  </p:cNvPr>
                  <p:cNvSpPr/>
                  <p:nvPr/>
                </p:nvSpPr>
                <p:spPr>
                  <a:xfrm>
                    <a:off x="4037697" y="2993170"/>
                    <a:ext cx="2271418" cy="643653"/>
                  </a:xfrm>
                  <a:prstGeom prst="rect">
                    <a:avLst/>
                  </a:prstGeom>
                  <a:gradFill rotWithShape="0">
                    <a:gsLst>
                      <a:gs pos="0">
                        <a:schemeClr val="accent1">
                          <a:lumMod val="40000"/>
                          <a:lumOff val="60000"/>
                        </a:schemeClr>
                      </a:gs>
                      <a:gs pos="0">
                        <a:schemeClr val="accent1">
                          <a:lumMod val="40000"/>
                          <a:lumOff val="60000"/>
                        </a:schemeClr>
                      </a:gs>
                      <a:gs pos="100000">
                        <a:schemeClr val="accent6">
                          <a:lumMod val="20000"/>
                          <a:lumOff val="80000"/>
                        </a:schemeClr>
                      </a:gs>
                    </a:gsLst>
                    <a:lin ang="0" scaled="0"/>
                  </a:gradFill>
                  <a:ln>
                    <a:noFill/>
                    <a:prstDash val="dash"/>
                  </a:ln>
                </p:spPr>
                <p:txBody>
                  <a:bodyPr wrap="square"/>
                  <a:lstStyle/>
                  <a:p>
                    <a:pPr marL="0" marR="0">
                      <a:lnSpc>
                        <a:spcPts val="1300"/>
                      </a:lnSpc>
                      <a:spcBef>
                        <a:spcPts val="0"/>
                      </a:spcBef>
                      <a:spcAft>
                        <a:spcPts val="0"/>
                      </a:spcAft>
                    </a:pPr>
                    <a:r>
                      <a:rPr lang="en-US" sz="1000" b="1" kern="1200">
                        <a:solidFill>
                          <a:srgbClr val="000000"/>
                        </a:solidFill>
                        <a:effectLst/>
                        <a:latin typeface="Times New Roman" panose="02020603050405020304" pitchFamily="18" charset="0"/>
                        <a:ea typeface="Arial Unicode MS"/>
                        <a:cs typeface="Times New Roman" panose="02020603050405020304" pitchFamily="18" charset="0"/>
                      </a:rPr>
                      <a:t>More transparent and less burdensome regulations for trade (B.1, B.2, D.2)</a:t>
                    </a:r>
                    <a:endParaRPr lang="en-US" sz="1000">
                      <a:solidFill>
                        <a:srgbClr val="000000"/>
                      </a:solidFill>
                      <a:effectLst/>
                      <a:latin typeface="Times New Roman" panose="02020603050405020304" pitchFamily="18" charset="0"/>
                      <a:ea typeface="Arial Unicode MS"/>
                      <a:cs typeface="Times New Roman" panose="02020603050405020304" pitchFamily="18" charset="0"/>
                    </a:endParaRPr>
                  </a:p>
                </p:txBody>
              </p:sp>
              <p:sp>
                <p:nvSpPr>
                  <p:cNvPr id="25" name="Rectangle 24">
                    <a:extLst>
                      <a:ext uri="{FF2B5EF4-FFF2-40B4-BE49-F238E27FC236}">
                        <a16:creationId xmlns:a16="http://schemas.microsoft.com/office/drawing/2014/main" id="{D2BE4171-E90F-4007-86DC-42B537010834}"/>
                      </a:ext>
                    </a:extLst>
                  </p:cNvPr>
                  <p:cNvSpPr/>
                  <p:nvPr/>
                </p:nvSpPr>
                <p:spPr>
                  <a:xfrm>
                    <a:off x="4058541" y="3789680"/>
                    <a:ext cx="2242533" cy="531095"/>
                  </a:xfrm>
                  <a:prstGeom prst="rect">
                    <a:avLst/>
                  </a:prstGeom>
                  <a:solidFill>
                    <a:schemeClr val="accent2">
                      <a:lumMod val="20000"/>
                      <a:lumOff val="80000"/>
                    </a:schemeClr>
                  </a:solidFill>
                  <a:ln>
                    <a:noFill/>
                    <a:prstDash val="dash"/>
                  </a:ln>
                </p:spPr>
                <p:txBody>
                  <a:bodyPr wrap="square"/>
                  <a:lstStyle/>
                  <a:p>
                    <a:pPr marL="0" marR="0">
                      <a:lnSpc>
                        <a:spcPts val="1300"/>
                      </a:lnSpc>
                      <a:spcBef>
                        <a:spcPts val="0"/>
                      </a:spcBef>
                      <a:spcAft>
                        <a:spcPts val="0"/>
                      </a:spcAft>
                    </a:pPr>
                    <a:r>
                      <a:rPr lang="en-US" sz="1000" b="1" kern="1200">
                        <a:solidFill>
                          <a:srgbClr val="000000"/>
                        </a:solidFill>
                        <a:effectLst/>
                        <a:latin typeface="Times New Roman" panose="02020603050405020304" pitchFamily="18" charset="0"/>
                        <a:ea typeface="Arial Unicode MS"/>
                        <a:cs typeface="Times New Roman" panose="02020603050405020304" pitchFamily="18" charset="0"/>
                      </a:rPr>
                      <a:t>Private enterprises invest in business advisory services (C.1)</a:t>
                    </a:r>
                    <a:endParaRPr lang="en-US" sz="1000">
                      <a:solidFill>
                        <a:srgbClr val="000000"/>
                      </a:solidFill>
                      <a:effectLst/>
                      <a:latin typeface="Times New Roman" panose="02020603050405020304" pitchFamily="18" charset="0"/>
                      <a:ea typeface="Arial Unicode MS"/>
                      <a:cs typeface="Times New Roman" panose="02020603050405020304" pitchFamily="18" charset="0"/>
                    </a:endParaRPr>
                  </a:p>
                </p:txBody>
              </p:sp>
              <p:sp>
                <p:nvSpPr>
                  <p:cNvPr id="26" name="Rectangle 25">
                    <a:extLst>
                      <a:ext uri="{FF2B5EF4-FFF2-40B4-BE49-F238E27FC236}">
                        <a16:creationId xmlns:a16="http://schemas.microsoft.com/office/drawing/2014/main" id="{5802DFBA-3672-477A-9DD1-B70B2FCEC0F5}"/>
                      </a:ext>
                    </a:extLst>
                  </p:cNvPr>
                  <p:cNvSpPr/>
                  <p:nvPr/>
                </p:nvSpPr>
                <p:spPr>
                  <a:xfrm>
                    <a:off x="4068000" y="776354"/>
                    <a:ext cx="2203324" cy="1447278"/>
                  </a:xfrm>
                  <a:prstGeom prst="rect">
                    <a:avLst/>
                  </a:prstGeom>
                  <a:gradFill rotWithShape="0">
                    <a:gsLst>
                      <a:gs pos="0">
                        <a:srgbClr val="F3F8D4"/>
                      </a:gs>
                      <a:gs pos="0">
                        <a:schemeClr val="accent4">
                          <a:lumMod val="20000"/>
                          <a:lumOff val="80000"/>
                        </a:schemeClr>
                      </a:gs>
                      <a:gs pos="100000">
                        <a:schemeClr val="accent1">
                          <a:lumMod val="40000"/>
                          <a:lumOff val="60000"/>
                        </a:schemeClr>
                      </a:gs>
                    </a:gsLst>
                    <a:lin ang="0" scaled="0"/>
                  </a:gradFill>
                  <a:ln>
                    <a:noFill/>
                    <a:prstDash val="dash"/>
                  </a:ln>
                </p:spPr>
                <p:txBody>
                  <a:bodyPr wrap="square"/>
                  <a:lstStyle/>
                  <a:p>
                    <a:pPr marL="0" marR="0">
                      <a:lnSpc>
                        <a:spcPts val="1300"/>
                      </a:lnSpc>
                      <a:spcBef>
                        <a:spcPts val="0"/>
                      </a:spcBef>
                      <a:spcAft>
                        <a:spcPts val="0"/>
                      </a:spcAft>
                    </a:pPr>
                    <a:endParaRPr lang="en-US" sz="1000" b="1" kern="1200" dirty="0">
                      <a:solidFill>
                        <a:srgbClr val="000000"/>
                      </a:solidFill>
                      <a:effectLst/>
                      <a:latin typeface="Times New Roman" panose="02020603050405020304" pitchFamily="18" charset="0"/>
                      <a:ea typeface="Arial Unicode MS"/>
                      <a:cs typeface="Times New Roman" panose="02020603050405020304" pitchFamily="18" charset="0"/>
                    </a:endParaRPr>
                  </a:p>
                  <a:p>
                    <a:pPr marL="0" marR="0">
                      <a:lnSpc>
                        <a:spcPts val="1300"/>
                      </a:lnSpc>
                      <a:spcBef>
                        <a:spcPts val="0"/>
                      </a:spcBef>
                      <a:spcAft>
                        <a:spcPts val="0"/>
                      </a:spcAft>
                    </a:pPr>
                    <a:endParaRPr lang="en-US" sz="1000" b="1" dirty="0">
                      <a:solidFill>
                        <a:srgbClr val="000000"/>
                      </a:solidFill>
                      <a:latin typeface="Times New Roman" panose="02020603050405020304" pitchFamily="18" charset="0"/>
                      <a:ea typeface="Arial Unicode MS"/>
                      <a:cs typeface="Times New Roman" panose="02020603050405020304" pitchFamily="18" charset="0"/>
                    </a:endParaRPr>
                  </a:p>
                  <a:p>
                    <a:pPr marL="0" marR="0">
                      <a:lnSpc>
                        <a:spcPts val="1300"/>
                      </a:lnSpc>
                      <a:spcBef>
                        <a:spcPts val="0"/>
                      </a:spcBef>
                      <a:spcAft>
                        <a:spcPts val="0"/>
                      </a:spcAft>
                    </a:pPr>
                    <a:r>
                      <a:rPr lang="en-US" sz="1000" b="1" kern="1200" dirty="0">
                        <a:solidFill>
                          <a:srgbClr val="000000"/>
                        </a:solidFill>
                        <a:effectLst/>
                        <a:latin typeface="Times New Roman" panose="02020603050405020304" pitchFamily="18" charset="0"/>
                        <a:ea typeface="Arial Unicode MS"/>
                        <a:cs typeface="Times New Roman" panose="02020603050405020304" pitchFamily="18" charset="0"/>
                      </a:rPr>
                      <a:t>Processes related to starting and operating a business are simplified and more predictable (A.1, A.2, A.3, B.1) </a:t>
                    </a:r>
                    <a:endParaRPr lang="en-US" sz="1000" dirty="0">
                      <a:solidFill>
                        <a:srgbClr val="000000"/>
                      </a:solidFill>
                      <a:effectLst/>
                      <a:latin typeface="Times New Roman" panose="02020603050405020304" pitchFamily="18" charset="0"/>
                      <a:ea typeface="Arial Unicode MS"/>
                      <a:cs typeface="Times New Roman" panose="02020603050405020304" pitchFamily="18" charset="0"/>
                    </a:endParaRPr>
                  </a:p>
                </p:txBody>
              </p:sp>
              <p:sp>
                <p:nvSpPr>
                  <p:cNvPr id="27" name="Rectangle 26">
                    <a:extLst>
                      <a:ext uri="{FF2B5EF4-FFF2-40B4-BE49-F238E27FC236}">
                        <a16:creationId xmlns:a16="http://schemas.microsoft.com/office/drawing/2014/main" id="{72C8F9DD-2AA4-441B-8FF9-7053A379EF04}"/>
                      </a:ext>
                    </a:extLst>
                  </p:cNvPr>
                  <p:cNvSpPr/>
                  <p:nvPr/>
                </p:nvSpPr>
                <p:spPr>
                  <a:xfrm>
                    <a:off x="6398091" y="3789680"/>
                    <a:ext cx="1147456" cy="531107"/>
                  </a:xfrm>
                  <a:prstGeom prst="rect">
                    <a:avLst/>
                  </a:prstGeom>
                  <a:solidFill>
                    <a:schemeClr val="accent2">
                      <a:lumMod val="20000"/>
                      <a:lumOff val="80000"/>
                    </a:schemeClr>
                  </a:solidFill>
                  <a:ln>
                    <a:noFill/>
                    <a:prstDash val="dash"/>
                  </a:ln>
                </p:spPr>
                <p:txBody>
                  <a:bodyPr wrap="square"/>
                  <a:lstStyle/>
                  <a:p>
                    <a:pPr marL="0" marR="0">
                      <a:lnSpc>
                        <a:spcPts val="1300"/>
                      </a:lnSpc>
                      <a:spcBef>
                        <a:spcPts val="0"/>
                      </a:spcBef>
                      <a:spcAft>
                        <a:spcPts val="0"/>
                      </a:spcAft>
                    </a:pPr>
                    <a:r>
                      <a:rPr lang="en-US" sz="1000" b="1" kern="1200">
                        <a:solidFill>
                          <a:srgbClr val="000000"/>
                        </a:solidFill>
                        <a:effectLst/>
                        <a:latin typeface="Times New Roman" panose="02020603050405020304" pitchFamily="18" charset="0"/>
                        <a:ea typeface="Arial Unicode MS"/>
                        <a:cs typeface="Times New Roman" panose="02020603050405020304" pitchFamily="18" charset="0"/>
                      </a:rPr>
                      <a:t>Increased firm competitiveness</a:t>
                    </a:r>
                    <a:endParaRPr lang="en-US" sz="1000">
                      <a:solidFill>
                        <a:srgbClr val="000000"/>
                      </a:solidFill>
                      <a:effectLst/>
                      <a:latin typeface="Times New Roman" panose="02020603050405020304" pitchFamily="18" charset="0"/>
                      <a:ea typeface="Arial Unicode MS"/>
                      <a:cs typeface="Times New Roman" panose="02020603050405020304" pitchFamily="18" charset="0"/>
                    </a:endParaRPr>
                  </a:p>
                </p:txBody>
              </p:sp>
              <p:sp>
                <p:nvSpPr>
                  <p:cNvPr id="28" name="Rectangle 27">
                    <a:extLst>
                      <a:ext uri="{FF2B5EF4-FFF2-40B4-BE49-F238E27FC236}">
                        <a16:creationId xmlns:a16="http://schemas.microsoft.com/office/drawing/2014/main" id="{5B52C375-A21F-41E7-A887-3EE830BCE54D}"/>
                      </a:ext>
                    </a:extLst>
                  </p:cNvPr>
                  <p:cNvSpPr/>
                  <p:nvPr/>
                </p:nvSpPr>
                <p:spPr>
                  <a:xfrm>
                    <a:off x="6415763" y="2388729"/>
                    <a:ext cx="1072131" cy="1248417"/>
                  </a:xfrm>
                  <a:prstGeom prst="rect">
                    <a:avLst/>
                  </a:prstGeom>
                  <a:solidFill>
                    <a:schemeClr val="accent1">
                      <a:lumMod val="40000"/>
                      <a:lumOff val="60000"/>
                    </a:schemeClr>
                  </a:solidFill>
                  <a:ln>
                    <a:noFill/>
                    <a:prstDash val="dashDot"/>
                  </a:ln>
                </p:spPr>
                <p:txBody>
                  <a:bodyPr wrap="square"/>
                  <a:lstStyle/>
                  <a:p>
                    <a:pPr marL="0" marR="0" algn="ctr">
                      <a:lnSpc>
                        <a:spcPts val="1300"/>
                      </a:lnSpc>
                      <a:spcBef>
                        <a:spcPts val="1200"/>
                      </a:spcBef>
                      <a:spcAft>
                        <a:spcPts val="0"/>
                      </a:spcAft>
                    </a:pPr>
                    <a:r>
                      <a:rPr lang="en-US" sz="1000" b="1" kern="1200">
                        <a:solidFill>
                          <a:srgbClr val="000000"/>
                        </a:solidFill>
                        <a:effectLst/>
                        <a:latin typeface="Times New Roman" panose="02020603050405020304" pitchFamily="18" charset="0"/>
                        <a:ea typeface="Arial Unicode MS"/>
                        <a:cs typeface="Times New Roman" panose="02020603050405020304" pitchFamily="18" charset="0"/>
                      </a:rPr>
                      <a:t>Lower time to import and export</a:t>
                    </a:r>
                    <a:endParaRPr lang="en-US" sz="1000">
                      <a:solidFill>
                        <a:srgbClr val="000000"/>
                      </a:solidFill>
                      <a:effectLst/>
                      <a:latin typeface="Times New Roman" panose="02020603050405020304" pitchFamily="18" charset="0"/>
                      <a:ea typeface="Arial Unicode MS"/>
                      <a:cs typeface="Times New Roman" panose="02020603050405020304" pitchFamily="18" charset="0"/>
                    </a:endParaRPr>
                  </a:p>
                </p:txBody>
              </p:sp>
              <p:sp>
                <p:nvSpPr>
                  <p:cNvPr id="29" name="Rectangle 28">
                    <a:extLst>
                      <a:ext uri="{FF2B5EF4-FFF2-40B4-BE49-F238E27FC236}">
                        <a16:creationId xmlns:a16="http://schemas.microsoft.com/office/drawing/2014/main" id="{C271DD1B-8E49-4703-8D76-0809D003ABE4}"/>
                      </a:ext>
                    </a:extLst>
                  </p:cNvPr>
                  <p:cNvSpPr/>
                  <p:nvPr/>
                </p:nvSpPr>
                <p:spPr>
                  <a:xfrm>
                    <a:off x="7620195" y="1839060"/>
                    <a:ext cx="345672" cy="2620403"/>
                  </a:xfrm>
                  <a:prstGeom prst="rect">
                    <a:avLst/>
                  </a:prstGeom>
                  <a:ln>
                    <a:solidFill>
                      <a:srgbClr val="00B0F0"/>
                    </a:solidFill>
                  </a:ln>
                </p:spPr>
                <p:txBody>
                  <a:bodyPr vert="vert270" wrap="square"/>
                  <a:lstStyle/>
                  <a:p>
                    <a:pPr marL="0" marR="0" algn="ctr">
                      <a:lnSpc>
                        <a:spcPts val="1300"/>
                      </a:lnSpc>
                      <a:spcBef>
                        <a:spcPts val="0"/>
                      </a:spcBef>
                      <a:spcAft>
                        <a:spcPts val="0"/>
                      </a:spcAft>
                    </a:pPr>
                    <a:r>
                      <a:rPr lang="en-US" sz="1000" b="1" kern="1200">
                        <a:solidFill>
                          <a:schemeClr val="accent2">
                            <a:lumMod val="75000"/>
                          </a:schemeClr>
                        </a:solidFill>
                        <a:effectLst/>
                        <a:latin typeface="Times New Roman" panose="02020603050405020304" pitchFamily="18" charset="0"/>
                        <a:ea typeface="Arial Unicode MS"/>
                        <a:cs typeface="Times New Roman" panose="02020603050405020304" pitchFamily="18" charset="0"/>
                      </a:rPr>
                      <a:t>Increased investment and more jobs</a:t>
                    </a:r>
                    <a:endParaRPr lang="en-US" sz="1000">
                      <a:solidFill>
                        <a:schemeClr val="accent2">
                          <a:lumMod val="75000"/>
                        </a:schemeClr>
                      </a:solidFill>
                      <a:effectLst/>
                      <a:latin typeface="Times New Roman" panose="02020603050405020304" pitchFamily="18" charset="0"/>
                      <a:ea typeface="Arial Unicode MS"/>
                      <a:cs typeface="Times New Roman" panose="02020603050405020304" pitchFamily="18" charset="0"/>
                    </a:endParaRPr>
                  </a:p>
                </p:txBody>
              </p:sp>
              <p:sp>
                <p:nvSpPr>
                  <p:cNvPr id="30" name="Rectangle 29">
                    <a:extLst>
                      <a:ext uri="{FF2B5EF4-FFF2-40B4-BE49-F238E27FC236}">
                        <a16:creationId xmlns:a16="http://schemas.microsoft.com/office/drawing/2014/main" id="{E8C84C41-3661-4141-B990-FF1609DB75F8}"/>
                      </a:ext>
                    </a:extLst>
                  </p:cNvPr>
                  <p:cNvSpPr/>
                  <p:nvPr/>
                </p:nvSpPr>
                <p:spPr>
                  <a:xfrm>
                    <a:off x="7999283" y="1838741"/>
                    <a:ext cx="353943" cy="2620327"/>
                  </a:xfrm>
                  <a:prstGeom prst="rect">
                    <a:avLst/>
                  </a:prstGeom>
                  <a:ln>
                    <a:solidFill>
                      <a:srgbClr val="00B0F0"/>
                    </a:solidFill>
                  </a:ln>
                </p:spPr>
                <p:txBody>
                  <a:bodyPr vert="vert270" wrap="square"/>
                  <a:lstStyle/>
                  <a:p>
                    <a:pPr marL="0" marR="0" algn="ctr">
                      <a:lnSpc>
                        <a:spcPts val="1300"/>
                      </a:lnSpc>
                      <a:spcBef>
                        <a:spcPts val="0"/>
                      </a:spcBef>
                      <a:spcAft>
                        <a:spcPts val="0"/>
                      </a:spcAft>
                    </a:pPr>
                    <a:r>
                      <a:rPr lang="en-US" sz="1000" b="1" kern="1200">
                        <a:solidFill>
                          <a:schemeClr val="accent2">
                            <a:lumMod val="75000"/>
                          </a:schemeClr>
                        </a:solidFill>
                        <a:effectLst/>
                        <a:latin typeface="Times New Roman" panose="02020603050405020304" pitchFamily="18" charset="0"/>
                        <a:ea typeface="Arial Unicode MS"/>
                        <a:cs typeface="Times New Roman" panose="02020603050405020304" pitchFamily="18" charset="0"/>
                      </a:rPr>
                      <a:t>Poverty reduction and greater inclusion</a:t>
                    </a:r>
                    <a:endParaRPr lang="en-US" sz="1000">
                      <a:solidFill>
                        <a:schemeClr val="accent2">
                          <a:lumMod val="75000"/>
                        </a:schemeClr>
                      </a:solidFill>
                      <a:effectLst/>
                      <a:latin typeface="Times New Roman" panose="02020603050405020304" pitchFamily="18" charset="0"/>
                      <a:ea typeface="Arial Unicode MS"/>
                      <a:cs typeface="Times New Roman" panose="02020603050405020304" pitchFamily="18" charset="0"/>
                    </a:endParaRPr>
                  </a:p>
                </p:txBody>
              </p:sp>
              <p:sp>
                <p:nvSpPr>
                  <p:cNvPr id="31" name="TextBox 24">
                    <a:extLst>
                      <a:ext uri="{FF2B5EF4-FFF2-40B4-BE49-F238E27FC236}">
                        <a16:creationId xmlns:a16="http://schemas.microsoft.com/office/drawing/2014/main" id="{142B8324-8747-40CE-A166-6318263CD940}"/>
                      </a:ext>
                    </a:extLst>
                  </p:cNvPr>
                  <p:cNvSpPr txBox="1"/>
                  <p:nvPr/>
                </p:nvSpPr>
                <p:spPr>
                  <a:xfrm>
                    <a:off x="7582929" y="219382"/>
                    <a:ext cx="848360" cy="339725"/>
                  </a:xfrm>
                  <a:prstGeom prst="rect">
                    <a:avLst/>
                  </a:prstGeom>
                  <a:noFill/>
                  <a:ln>
                    <a:noFill/>
                  </a:ln>
                </p:spPr>
                <p:txBody>
                  <a:bodyPr wrap="square" rtlCol="0"/>
                  <a:lstStyle/>
                  <a:p>
                    <a:pPr marL="0" marR="0" algn="ctr">
                      <a:lnSpc>
                        <a:spcPts val="1300"/>
                      </a:lnSpc>
                      <a:spcBef>
                        <a:spcPts val="0"/>
                      </a:spcBef>
                      <a:spcAft>
                        <a:spcPts val="0"/>
                      </a:spcAft>
                    </a:pPr>
                    <a:r>
                      <a:rPr lang="en-US" sz="1200" b="1" kern="1200" dirty="0">
                        <a:solidFill>
                          <a:schemeClr val="accent2">
                            <a:lumMod val="75000"/>
                          </a:schemeClr>
                        </a:solidFill>
                        <a:effectLst/>
                        <a:latin typeface="Times New Roman" panose="02020603050405020304" pitchFamily="18" charset="0"/>
                        <a:ea typeface="Arial Unicode MS"/>
                        <a:cs typeface="Times New Roman" panose="02020603050405020304" pitchFamily="18" charset="0"/>
                      </a:rPr>
                      <a:t>Impacts</a:t>
                    </a:r>
                    <a:endParaRPr lang="en-US" sz="1000" dirty="0">
                      <a:solidFill>
                        <a:schemeClr val="accent2">
                          <a:lumMod val="75000"/>
                        </a:schemeClr>
                      </a:solidFill>
                      <a:effectLst/>
                      <a:latin typeface="Times New Roman" panose="02020603050405020304" pitchFamily="18" charset="0"/>
                      <a:ea typeface="Arial Unicode MS"/>
                      <a:cs typeface="Times New Roman" panose="02020603050405020304" pitchFamily="18" charset="0"/>
                    </a:endParaRPr>
                  </a:p>
                </p:txBody>
              </p:sp>
              <p:cxnSp>
                <p:nvCxnSpPr>
                  <p:cNvPr id="32" name="Straight Connector 31">
                    <a:extLst>
                      <a:ext uri="{FF2B5EF4-FFF2-40B4-BE49-F238E27FC236}">
                        <a16:creationId xmlns:a16="http://schemas.microsoft.com/office/drawing/2014/main" id="{391A8932-E517-4CA8-9399-A9B58424C3E1}"/>
                      </a:ext>
                    </a:extLst>
                  </p:cNvPr>
                  <p:cNvCxnSpPr/>
                  <p:nvPr/>
                </p:nvCxnSpPr>
                <p:spPr>
                  <a:xfrm>
                    <a:off x="7615688" y="729457"/>
                    <a:ext cx="19549" cy="4737928"/>
                  </a:xfrm>
                  <a:prstGeom prst="line">
                    <a:avLst/>
                  </a:prstGeom>
                  <a:noFill/>
                  <a:ln w="3175">
                    <a:solidFill>
                      <a:srgbClr val="00B0F0"/>
                    </a:solidFill>
                    <a:prstDash val="dash"/>
                    <a:miter lim="800000"/>
                  </a:ln>
                  <a:effectLst/>
                </p:spPr>
              </p:cxnSp>
            </p:grpSp>
            <p:sp>
              <p:nvSpPr>
                <p:cNvPr id="13" name="Rectangle 12">
                  <a:extLst>
                    <a:ext uri="{FF2B5EF4-FFF2-40B4-BE49-F238E27FC236}">
                      <a16:creationId xmlns:a16="http://schemas.microsoft.com/office/drawing/2014/main" id="{22A90573-F839-4A10-A8A4-B389069BDDD8}"/>
                    </a:ext>
                  </a:extLst>
                </p:cNvPr>
                <p:cNvSpPr/>
                <p:nvPr/>
              </p:nvSpPr>
              <p:spPr>
                <a:xfrm>
                  <a:off x="4382288" y="4457821"/>
                  <a:ext cx="2251665" cy="785243"/>
                </a:xfrm>
                <a:prstGeom prst="rect">
                  <a:avLst/>
                </a:prstGeom>
                <a:gradFill rotWithShape="0">
                  <a:gsLst>
                    <a:gs pos="0">
                      <a:schemeClr val="accent2">
                        <a:lumMod val="40000"/>
                        <a:lumOff val="60000"/>
                      </a:schemeClr>
                    </a:gs>
                    <a:gs pos="0">
                      <a:schemeClr val="accent6">
                        <a:lumMod val="20000"/>
                        <a:lumOff val="80000"/>
                      </a:schemeClr>
                    </a:gs>
                    <a:gs pos="50000">
                      <a:schemeClr val="accent1">
                        <a:lumMod val="40000"/>
                        <a:lumOff val="60000"/>
                      </a:schemeClr>
                    </a:gs>
                    <a:gs pos="100000">
                      <a:schemeClr val="accent4">
                        <a:lumMod val="20000"/>
                        <a:lumOff val="80000"/>
                      </a:schemeClr>
                    </a:gs>
                  </a:gsLst>
                  <a:lin ang="0" scaled="0"/>
                </a:gradFill>
                <a:ln>
                  <a:noFill/>
                  <a:prstDash val="dash"/>
                </a:ln>
              </p:spPr>
              <p:txBody>
                <a:bodyPr wrap="square"/>
                <a:lstStyle/>
                <a:p>
                  <a:pPr marL="0" marR="0">
                    <a:lnSpc>
                      <a:spcPts val="1300"/>
                    </a:lnSpc>
                    <a:spcBef>
                      <a:spcPts val="0"/>
                    </a:spcBef>
                    <a:spcAft>
                      <a:spcPts val="0"/>
                    </a:spcAft>
                  </a:pPr>
                  <a:r>
                    <a:rPr lang="en-US" sz="1000" b="1" kern="1200">
                      <a:solidFill>
                        <a:srgbClr val="000000"/>
                      </a:solidFill>
                      <a:effectLst/>
                      <a:latin typeface="Times New Roman" panose="02020603050405020304" pitchFamily="18" charset="0"/>
                      <a:ea typeface="Arial Unicode MS"/>
                      <a:cs typeface="Times New Roman" panose="02020603050405020304" pitchFamily="18" charset="0"/>
                    </a:rPr>
                    <a:t>Better and more coherent policies and regulations are designed and implemented (A.1, A.2, A.3, B.2, D.2, D.3)</a:t>
                  </a:r>
                  <a:endParaRPr lang="en-US" sz="1000">
                    <a:solidFill>
                      <a:srgbClr val="000000"/>
                    </a:solidFill>
                    <a:effectLst/>
                    <a:latin typeface="Times New Roman" panose="02020603050405020304" pitchFamily="18" charset="0"/>
                    <a:ea typeface="Arial Unicode MS"/>
                    <a:cs typeface="Times New Roman" panose="02020603050405020304" pitchFamily="18" charset="0"/>
                  </a:endParaRPr>
                </a:p>
              </p:txBody>
            </p:sp>
          </p:grpSp>
        </p:grpSp>
      </p:grpSp>
    </p:spTree>
    <p:extLst>
      <p:ext uri="{BB962C8B-B14F-4D97-AF65-F5344CB8AC3E}">
        <p14:creationId xmlns:p14="http://schemas.microsoft.com/office/powerpoint/2010/main" val="7953666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 y="152093"/>
            <a:ext cx="8012316" cy="743507"/>
          </a:xfrm>
        </p:spPr>
        <p:txBody>
          <a:bodyPr>
            <a:normAutofit/>
          </a:bodyPr>
          <a:lstStyle/>
          <a:p>
            <a:pPr algn="ctr"/>
            <a:r>
              <a:rPr lang="en-US" sz="3000" b="1" dirty="0">
                <a:solidFill>
                  <a:schemeClr val="accent2"/>
                </a:solidFill>
                <a:latin typeface="Century Gothic" panose="020B0502020202020204" pitchFamily="34" charset="0"/>
              </a:rPr>
              <a:t>Core Recommendations  </a:t>
            </a:r>
          </a:p>
        </p:txBody>
      </p:sp>
      <p:sp>
        <p:nvSpPr>
          <p:cNvPr id="4" name="Content Placeholder 3"/>
          <p:cNvSpPr>
            <a:spLocks noGrp="1"/>
          </p:cNvSpPr>
          <p:nvPr>
            <p:ph sz="half" idx="13"/>
          </p:nvPr>
        </p:nvSpPr>
        <p:spPr>
          <a:xfrm>
            <a:off x="600502" y="1111412"/>
            <a:ext cx="8184107" cy="5405394"/>
          </a:xfrm>
        </p:spPr>
        <p:txBody>
          <a:bodyPr>
            <a:normAutofit fontScale="92500" lnSpcReduction="10000"/>
          </a:bodyPr>
          <a:lstStyle/>
          <a:p>
            <a:pPr marL="914400" lvl="1" indent="-457200">
              <a:buFont typeface="+mj-lt"/>
              <a:buAutoNum type="arabicPeriod"/>
            </a:pPr>
            <a:r>
              <a:rPr lang="en-US" dirty="0">
                <a:latin typeface="Century Gothic" panose="020B0502020202020204" pitchFamily="34" charset="0"/>
              </a:rPr>
              <a:t>Conduct further study to identify factors that have direct or specific impact on women-owned and managed businesses and the employment of women;</a:t>
            </a:r>
          </a:p>
          <a:p>
            <a:pPr marL="914400" lvl="1" indent="-457200">
              <a:buFont typeface="+mj-lt"/>
              <a:buAutoNum type="arabicPeriod"/>
            </a:pPr>
            <a:endParaRPr lang="en-US" dirty="0">
              <a:latin typeface="Century Gothic" panose="020B0502020202020204" pitchFamily="34" charset="0"/>
            </a:endParaRPr>
          </a:p>
          <a:p>
            <a:pPr marL="914400" lvl="1" indent="-457200">
              <a:buFont typeface="+mj-lt"/>
              <a:buAutoNum type="arabicPeriod"/>
            </a:pPr>
            <a:r>
              <a:rPr lang="en-GB" dirty="0">
                <a:latin typeface="Century Gothic" panose="020B0502020202020204" pitchFamily="34" charset="0"/>
              </a:rPr>
              <a:t>Systematically gather more gender-disaggregated data in major economic sectors to increase the awareness of the gender differentiated impact of trade liberalisation among business owners and managers and policy makers;</a:t>
            </a:r>
            <a:endParaRPr lang="en-US" dirty="0">
              <a:latin typeface="Century Gothic" panose="020B0502020202020204" pitchFamily="34" charset="0"/>
            </a:endParaRPr>
          </a:p>
          <a:p>
            <a:pPr marL="914400" lvl="1" indent="-457200">
              <a:buFont typeface="+mj-lt"/>
              <a:buAutoNum type="arabicPeriod"/>
            </a:pPr>
            <a:endParaRPr lang="en-US" dirty="0">
              <a:latin typeface="Century Gothic" panose="020B0502020202020204" pitchFamily="34" charset="0"/>
            </a:endParaRPr>
          </a:p>
          <a:p>
            <a:pPr marL="914400" lvl="1" indent="-457200">
              <a:buFont typeface="+mj-lt"/>
              <a:buAutoNum type="arabicPeriod"/>
            </a:pPr>
            <a:r>
              <a:rPr lang="en-US" dirty="0">
                <a:latin typeface="Century Gothic" panose="020B0502020202020204" pitchFamily="34" charset="0"/>
              </a:rPr>
              <a:t>Make extra efforts to monitor gender related indicators of the LCT Result framework through developing sub-indicators; and </a:t>
            </a:r>
          </a:p>
          <a:p>
            <a:pPr marL="914400" lvl="1" indent="-457200">
              <a:buFont typeface="+mj-lt"/>
              <a:buAutoNum type="arabicPeriod"/>
            </a:pPr>
            <a:endParaRPr lang="en-US" dirty="0">
              <a:latin typeface="Century Gothic" panose="020B0502020202020204" pitchFamily="34" charset="0"/>
            </a:endParaRPr>
          </a:p>
          <a:p>
            <a:pPr marL="914400" lvl="1" indent="-457200">
              <a:buFont typeface="+mj-lt"/>
              <a:buAutoNum type="arabicPeriod"/>
            </a:pPr>
            <a:r>
              <a:rPr lang="en-US" dirty="0">
                <a:latin typeface="Century Gothic" panose="020B0502020202020204" pitchFamily="34" charset="0"/>
              </a:rPr>
              <a:t>Incorporate gender sensitively in all pillars/components’ activities, including capacity-building. </a:t>
            </a:r>
          </a:p>
        </p:txBody>
      </p:sp>
    </p:spTree>
    <p:extLst>
      <p:ext uri="{BB962C8B-B14F-4D97-AF65-F5344CB8AC3E}">
        <p14:creationId xmlns:p14="http://schemas.microsoft.com/office/powerpoint/2010/main" val="16074890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 y="260601"/>
            <a:ext cx="8003969" cy="743507"/>
          </a:xfrm>
        </p:spPr>
        <p:txBody>
          <a:bodyPr>
            <a:normAutofit fontScale="90000"/>
          </a:bodyPr>
          <a:lstStyle/>
          <a:p>
            <a:r>
              <a:rPr lang="en-US" sz="3000" b="1" dirty="0">
                <a:solidFill>
                  <a:schemeClr val="accent2"/>
                </a:solidFill>
                <a:latin typeface="Century Gothic" panose="020B0502020202020204" pitchFamily="34" charset="0"/>
              </a:rPr>
              <a:t>Actions for Pillar A - </a:t>
            </a:r>
            <a:br>
              <a:rPr lang="en-US" sz="3000" b="1" dirty="0">
                <a:solidFill>
                  <a:schemeClr val="accent2"/>
                </a:solidFill>
                <a:latin typeface="Century Gothic" panose="020B0502020202020204" pitchFamily="34" charset="0"/>
              </a:rPr>
            </a:br>
            <a:r>
              <a:rPr lang="en-US" sz="2200" dirty="0">
                <a:solidFill>
                  <a:schemeClr val="accent2"/>
                </a:solidFill>
                <a:latin typeface="Century Gothic" panose="020B0502020202020204" pitchFamily="34" charset="0"/>
              </a:rPr>
              <a:t>Improving the Business Environment</a:t>
            </a:r>
            <a:endParaRPr lang="en-US" sz="3000" dirty="0">
              <a:solidFill>
                <a:schemeClr val="accent2"/>
              </a:solidFill>
              <a:latin typeface="Century Gothic" panose="020B0502020202020204" pitchFamily="34" charset="0"/>
            </a:endParaRPr>
          </a:p>
        </p:txBody>
      </p:sp>
      <p:sp>
        <p:nvSpPr>
          <p:cNvPr id="4" name="Content Placeholder 3"/>
          <p:cNvSpPr>
            <a:spLocks noGrp="1"/>
          </p:cNvSpPr>
          <p:nvPr>
            <p:ph sz="half" idx="13"/>
          </p:nvPr>
        </p:nvSpPr>
        <p:spPr>
          <a:xfrm>
            <a:off x="129556" y="1306286"/>
            <a:ext cx="7874413" cy="2188352"/>
          </a:xfrm>
        </p:spPr>
        <p:txBody>
          <a:bodyPr>
            <a:normAutofit/>
          </a:bodyPr>
          <a:lstStyle/>
          <a:p>
            <a:pPr marL="0" indent="0">
              <a:buNone/>
            </a:pPr>
            <a:r>
              <a:rPr lang="en-US" dirty="0">
                <a:solidFill>
                  <a:schemeClr val="accent2">
                    <a:lumMod val="75000"/>
                  </a:schemeClr>
                </a:solidFill>
                <a:latin typeface="Century Gothic" panose="020B0502020202020204" pitchFamily="34" charset="0"/>
              </a:rPr>
              <a:t>Gender sensitivity </a:t>
            </a:r>
            <a:r>
              <a:rPr lang="en-US" dirty="0">
                <a:latin typeface="Century Gothic" panose="020B0502020202020204" pitchFamily="34" charset="0"/>
              </a:rPr>
              <a:t>will be mainstreamed into the following areas:</a:t>
            </a:r>
          </a:p>
          <a:p>
            <a:pPr lvl="1"/>
            <a:r>
              <a:rPr lang="en-US" sz="1800" dirty="0">
                <a:latin typeface="Century Gothic" panose="020B0502020202020204" pitchFamily="34" charset="0"/>
              </a:rPr>
              <a:t>Simplification of procedures for starting a business</a:t>
            </a:r>
          </a:p>
          <a:p>
            <a:pPr lvl="1"/>
            <a:r>
              <a:rPr lang="en-US" sz="1800" dirty="0">
                <a:latin typeface="Century Gothic" panose="020B0502020202020204" pitchFamily="34" charset="0"/>
              </a:rPr>
              <a:t>Selection of licenses and streamlining </a:t>
            </a:r>
          </a:p>
          <a:p>
            <a:pPr lvl="1"/>
            <a:r>
              <a:rPr lang="en-US" sz="1800" dirty="0">
                <a:latin typeface="Century Gothic" panose="020B0502020202020204" pitchFamily="34" charset="0"/>
              </a:rPr>
              <a:t>Simplification of regulations around DB Indicators</a:t>
            </a:r>
          </a:p>
          <a:p>
            <a:pPr lvl="1"/>
            <a:r>
              <a:rPr lang="en-US" sz="1800" dirty="0">
                <a:latin typeface="Century Gothic" panose="020B0502020202020204" pitchFamily="34" charset="0"/>
              </a:rPr>
              <a:t>Development and review of CF proposals</a:t>
            </a: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5" y="4227616"/>
            <a:ext cx="4093878" cy="17792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Content Placeholder 3"/>
          <p:cNvSpPr txBox="1">
            <a:spLocks/>
          </p:cNvSpPr>
          <p:nvPr/>
        </p:nvSpPr>
        <p:spPr>
          <a:xfrm>
            <a:off x="4286991" y="3693225"/>
            <a:ext cx="4773881" cy="231360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dirty="0">
                <a:latin typeface="Century Gothic" panose="020B0502020202020204" pitchFamily="34" charset="0"/>
              </a:rPr>
              <a:t>Outreach activities and related dissemination materials developed by DERM and others to raise awareness of procedures for starting a business and other DB regulations. </a:t>
            </a:r>
          </a:p>
          <a:p>
            <a:r>
              <a:rPr lang="en-US" sz="1800" dirty="0">
                <a:latin typeface="Century Gothic" panose="020B0502020202020204" pitchFamily="34" charset="0"/>
              </a:rPr>
              <a:t>Gender specific indicators will be closely monitored as part of project progress review</a:t>
            </a:r>
          </a:p>
        </p:txBody>
      </p:sp>
    </p:spTree>
    <p:extLst>
      <p:ext uri="{BB962C8B-B14F-4D97-AF65-F5344CB8AC3E}">
        <p14:creationId xmlns:p14="http://schemas.microsoft.com/office/powerpoint/2010/main" val="6027954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7985156" cy="1063409"/>
          </a:xfrm>
        </p:spPr>
        <p:txBody>
          <a:bodyPr>
            <a:normAutofit/>
          </a:bodyPr>
          <a:lstStyle/>
          <a:p>
            <a:r>
              <a:rPr lang="en-US" sz="3000" b="1" dirty="0">
                <a:solidFill>
                  <a:schemeClr val="accent2"/>
                </a:solidFill>
                <a:latin typeface="Century Gothic" panose="020B0502020202020204" pitchFamily="34" charset="0"/>
              </a:rPr>
              <a:t>Actions for Pillar B –</a:t>
            </a:r>
            <a:br>
              <a:rPr lang="en-US" sz="3000" b="1" dirty="0">
                <a:solidFill>
                  <a:schemeClr val="accent2"/>
                </a:solidFill>
                <a:latin typeface="Century Gothic" panose="020B0502020202020204" pitchFamily="34" charset="0"/>
              </a:rPr>
            </a:br>
            <a:r>
              <a:rPr lang="en-US" sz="2400" dirty="0">
                <a:solidFill>
                  <a:schemeClr val="accent2"/>
                </a:solidFill>
                <a:latin typeface="Century Gothic" panose="020B0502020202020204" pitchFamily="34" charset="0"/>
              </a:rPr>
              <a:t>Facilitating Trade and Connecting to Markets</a:t>
            </a:r>
            <a:endParaRPr lang="en-US" sz="3000" b="1" dirty="0">
              <a:solidFill>
                <a:schemeClr val="accent2"/>
              </a:solidFill>
              <a:latin typeface="Century Gothic" panose="020B0502020202020204" pitchFamily="34" charset="0"/>
            </a:endParaRPr>
          </a:p>
        </p:txBody>
      </p:sp>
      <p:sp>
        <p:nvSpPr>
          <p:cNvPr id="4" name="Content Placeholder 3"/>
          <p:cNvSpPr>
            <a:spLocks noGrp="1"/>
          </p:cNvSpPr>
          <p:nvPr>
            <p:ph sz="half" idx="13"/>
          </p:nvPr>
        </p:nvSpPr>
        <p:spPr>
          <a:xfrm>
            <a:off x="4156364" y="1256286"/>
            <a:ext cx="4809506" cy="5189782"/>
          </a:xfrm>
        </p:spPr>
        <p:txBody>
          <a:bodyPr>
            <a:noAutofit/>
          </a:bodyPr>
          <a:lstStyle/>
          <a:p>
            <a:pPr marL="0" indent="0">
              <a:buNone/>
            </a:pPr>
            <a:r>
              <a:rPr lang="en-US" sz="1800" b="1" dirty="0">
                <a:solidFill>
                  <a:schemeClr val="accent2">
                    <a:lumMod val="75000"/>
                  </a:schemeClr>
                </a:solidFill>
                <a:latin typeface="Century Gothic" panose="020B0502020202020204" pitchFamily="34" charset="0"/>
              </a:rPr>
              <a:t>Incorporate gender dimensions in the following areas:</a:t>
            </a:r>
          </a:p>
          <a:p>
            <a:pPr lvl="1"/>
            <a:r>
              <a:rPr lang="en-US" sz="1800" dirty="0">
                <a:latin typeface="Century Gothic" panose="020B0502020202020204" pitchFamily="34" charset="0"/>
              </a:rPr>
              <a:t>The discussion and development of guidelines and procedures for cross border trade;</a:t>
            </a:r>
          </a:p>
          <a:p>
            <a:pPr lvl="1"/>
            <a:r>
              <a:rPr lang="en-US" sz="1800" dirty="0">
                <a:latin typeface="Century Gothic" panose="020B0502020202020204" pitchFamily="34" charset="0"/>
              </a:rPr>
              <a:t>Review and development of CF Proposals;</a:t>
            </a:r>
          </a:p>
          <a:p>
            <a:pPr lvl="1"/>
            <a:r>
              <a:rPr lang="en-US" sz="1800" dirty="0">
                <a:latin typeface="Century Gothic" panose="020B0502020202020204" pitchFamily="34" charset="0"/>
              </a:rPr>
              <a:t>The working of National Trade Facilitation Committee (NTFC), its secretariat and various technical working groups such as NTM WG;</a:t>
            </a:r>
          </a:p>
          <a:p>
            <a:pPr lvl="1"/>
            <a:r>
              <a:rPr lang="en-US" sz="1800" dirty="0">
                <a:latin typeface="Century Gothic" panose="020B0502020202020204" pitchFamily="34" charset="0"/>
              </a:rPr>
              <a:t>Improve women led businesses’ representation in various structures of NTFC for example consider inviting lao Business Women Association among NTFC members;</a:t>
            </a:r>
          </a:p>
          <a:p>
            <a:pPr lvl="1"/>
            <a:r>
              <a:rPr lang="en-US" sz="1800" dirty="0">
                <a:latin typeface="Century Gothic" panose="020B0502020202020204" pitchFamily="34" charset="0"/>
              </a:rPr>
              <a:t>Closely monitor/update gender specific indicators as part of project progress review process. </a:t>
            </a:r>
          </a:p>
          <a:p>
            <a:pPr marL="0" indent="0">
              <a:buNone/>
            </a:pPr>
            <a:endParaRPr lang="en-US" sz="1800" dirty="0">
              <a:solidFill>
                <a:schemeClr val="accent2">
                  <a:lumMod val="75000"/>
                </a:schemeClr>
              </a:solidFill>
              <a:latin typeface="Century Gothic" panose="020B0502020202020204" pitchFamily="34" charset="0"/>
            </a:endParaRP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714" y="2339439"/>
            <a:ext cx="3634914" cy="24226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435610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 y="63381"/>
            <a:ext cx="8003262" cy="1032097"/>
          </a:xfrm>
        </p:spPr>
        <p:txBody>
          <a:bodyPr>
            <a:normAutofit/>
          </a:bodyPr>
          <a:lstStyle/>
          <a:p>
            <a:r>
              <a:rPr lang="en-US" sz="3000" b="1" dirty="0">
                <a:solidFill>
                  <a:schemeClr val="accent2"/>
                </a:solidFill>
                <a:latin typeface="Century Gothic" panose="020B0502020202020204" pitchFamily="34" charset="0"/>
              </a:rPr>
              <a:t>Actions for Pillar C -</a:t>
            </a:r>
            <a:br>
              <a:rPr lang="en-US" sz="3000" b="1" dirty="0">
                <a:solidFill>
                  <a:schemeClr val="accent2"/>
                </a:solidFill>
                <a:latin typeface="Century Gothic" panose="020B0502020202020204" pitchFamily="34" charset="0"/>
              </a:rPr>
            </a:br>
            <a:r>
              <a:rPr lang="en-US" sz="3200" dirty="0">
                <a:solidFill>
                  <a:schemeClr val="accent2">
                    <a:lumMod val="75000"/>
                  </a:schemeClr>
                </a:solidFill>
                <a:latin typeface="Century Gothic" panose="020B0502020202020204" pitchFamily="34" charset="0"/>
              </a:rPr>
              <a:t>Improving Firm-Level Competitiveness </a:t>
            </a:r>
            <a:endParaRPr lang="en-US" sz="3000" b="1" dirty="0">
              <a:solidFill>
                <a:schemeClr val="accent2"/>
              </a:solidFill>
              <a:latin typeface="Century Gothic" panose="020B0502020202020204" pitchFamily="34" charset="0"/>
            </a:endParaRPr>
          </a:p>
        </p:txBody>
      </p:sp>
      <p:sp>
        <p:nvSpPr>
          <p:cNvPr id="4" name="Content Placeholder 3"/>
          <p:cNvSpPr>
            <a:spLocks noGrp="1"/>
          </p:cNvSpPr>
          <p:nvPr>
            <p:ph sz="half" idx="13"/>
          </p:nvPr>
        </p:nvSpPr>
        <p:spPr>
          <a:xfrm>
            <a:off x="3645726" y="1480421"/>
            <a:ext cx="5201392" cy="4892634"/>
          </a:xfrm>
        </p:spPr>
        <p:txBody>
          <a:bodyPr>
            <a:normAutofit/>
          </a:bodyPr>
          <a:lstStyle/>
          <a:p>
            <a:pPr marL="0" indent="0">
              <a:buNone/>
            </a:pPr>
            <a:r>
              <a:rPr lang="en-US" dirty="0">
                <a:latin typeface="Century Gothic" panose="020B0502020202020204" pitchFamily="34" charset="0"/>
              </a:rPr>
              <a:t>Mainstream gender sensitivity in the following areas:</a:t>
            </a:r>
          </a:p>
          <a:p>
            <a:pPr lvl="1"/>
            <a:r>
              <a:rPr lang="en-US" dirty="0">
                <a:latin typeface="Century Gothic" panose="020B0502020202020204" pitchFamily="34" charset="0"/>
              </a:rPr>
              <a:t>Outreach activities and publicity materials</a:t>
            </a:r>
          </a:p>
          <a:p>
            <a:pPr lvl="1"/>
            <a:r>
              <a:rPr lang="en-US" dirty="0">
                <a:latin typeface="Century Gothic" panose="020B0502020202020204" pitchFamily="34" charset="0"/>
              </a:rPr>
              <a:t>Advisory services;</a:t>
            </a:r>
          </a:p>
          <a:p>
            <a:pPr lvl="1"/>
            <a:r>
              <a:rPr lang="en-US" dirty="0">
                <a:latin typeface="Century Gothic" panose="020B0502020202020204" pitchFamily="34" charset="0"/>
              </a:rPr>
              <a:t>Provision of 40% of grant proposals to women led businesses;</a:t>
            </a:r>
          </a:p>
          <a:p>
            <a:pPr lvl="1"/>
            <a:r>
              <a:rPr lang="en-US" dirty="0">
                <a:latin typeface="Century Gothic" panose="020B0502020202020204" pitchFamily="34" charset="0"/>
              </a:rPr>
              <a:t>Quarterly progress reports provide gender disaggregated data.   </a:t>
            </a: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3078" y="1672915"/>
            <a:ext cx="3068885" cy="4561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435610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7994210" cy="1213164"/>
          </a:xfrm>
        </p:spPr>
        <p:txBody>
          <a:bodyPr>
            <a:normAutofit fontScale="90000"/>
          </a:bodyPr>
          <a:lstStyle/>
          <a:p>
            <a:r>
              <a:rPr lang="en-US" sz="3000" b="1" dirty="0">
                <a:solidFill>
                  <a:schemeClr val="accent2"/>
                </a:solidFill>
                <a:latin typeface="Century Gothic" panose="020B0502020202020204" pitchFamily="34" charset="0"/>
              </a:rPr>
              <a:t>Actions for Pillar D-</a:t>
            </a:r>
            <a:br>
              <a:rPr lang="en-US" sz="3000" b="1" dirty="0">
                <a:solidFill>
                  <a:schemeClr val="accent2"/>
                </a:solidFill>
                <a:latin typeface="Century Gothic" panose="020B0502020202020204" pitchFamily="34" charset="0"/>
              </a:rPr>
            </a:br>
            <a:r>
              <a:rPr lang="en-US" sz="3100" dirty="0">
                <a:solidFill>
                  <a:schemeClr val="accent2">
                    <a:lumMod val="75000"/>
                  </a:schemeClr>
                </a:solidFill>
                <a:latin typeface="Century Gothic" panose="020B0502020202020204" pitchFamily="34" charset="0"/>
              </a:rPr>
              <a:t>Supporting Better and More Inclusive Policies </a:t>
            </a:r>
            <a:br>
              <a:rPr lang="en-US" sz="3100" dirty="0">
                <a:solidFill>
                  <a:schemeClr val="accent2">
                    <a:lumMod val="75000"/>
                  </a:schemeClr>
                </a:solidFill>
                <a:latin typeface="Century Gothic" panose="020B0502020202020204" pitchFamily="34" charset="0"/>
              </a:rPr>
            </a:br>
            <a:endParaRPr lang="en-US" sz="3000" b="1" dirty="0">
              <a:solidFill>
                <a:schemeClr val="accent2"/>
              </a:solidFill>
              <a:latin typeface="Century Gothic" panose="020B0502020202020204" pitchFamily="34" charset="0"/>
            </a:endParaRPr>
          </a:p>
        </p:txBody>
      </p:sp>
      <p:sp>
        <p:nvSpPr>
          <p:cNvPr id="4" name="Content Placeholder 3"/>
          <p:cNvSpPr>
            <a:spLocks noGrp="1"/>
          </p:cNvSpPr>
          <p:nvPr>
            <p:ph sz="half" idx="13"/>
          </p:nvPr>
        </p:nvSpPr>
        <p:spPr>
          <a:xfrm>
            <a:off x="4476996" y="1412332"/>
            <a:ext cx="4370121" cy="4973046"/>
          </a:xfrm>
        </p:spPr>
        <p:txBody>
          <a:bodyPr>
            <a:normAutofit fontScale="77500" lnSpcReduction="20000"/>
          </a:bodyPr>
          <a:lstStyle/>
          <a:p>
            <a:r>
              <a:rPr lang="en-US" dirty="0">
                <a:latin typeface="Century Gothic" panose="020B0502020202020204" pitchFamily="34" charset="0"/>
              </a:rPr>
              <a:t>Support research and studies to gain better understanding about impact of trade policies on women owned/led businesses and employment of women;</a:t>
            </a:r>
          </a:p>
          <a:p>
            <a:r>
              <a:rPr lang="en-US" dirty="0">
                <a:latin typeface="Century Gothic" panose="020B0502020202020204" pitchFamily="34" charset="0"/>
              </a:rPr>
              <a:t>Encourage participation of women entrepreneurs in various levels of PPD under LBF;</a:t>
            </a:r>
          </a:p>
          <a:p>
            <a:r>
              <a:rPr lang="en-US" dirty="0">
                <a:latin typeface="Century Gothic" panose="020B0502020202020204" pitchFamily="34" charset="0"/>
              </a:rPr>
              <a:t>Track progress of resolving issues raised by women led businesses;</a:t>
            </a:r>
          </a:p>
          <a:p>
            <a:r>
              <a:rPr lang="en-US" dirty="0">
                <a:latin typeface="Century Gothic" panose="020B0502020202020204" pitchFamily="34" charset="0"/>
              </a:rPr>
              <a:t>Support other donor funded projects in expanding PPD at local level with strong participation of women led businesses.</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8863" y="2435701"/>
            <a:ext cx="4256087" cy="2835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319199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51641" y="168895"/>
            <a:ext cx="6858000" cy="743507"/>
          </a:xfrm>
        </p:spPr>
        <p:txBody>
          <a:bodyPr>
            <a:normAutofit/>
          </a:bodyPr>
          <a:lstStyle/>
          <a:p>
            <a:r>
              <a:rPr lang="en-US" sz="3000" b="1" dirty="0">
                <a:solidFill>
                  <a:schemeClr val="accent2"/>
                </a:solidFill>
              </a:rPr>
              <a:t>Implementation Arrangement </a:t>
            </a:r>
          </a:p>
        </p:txBody>
      </p:sp>
      <p:sp>
        <p:nvSpPr>
          <p:cNvPr id="4" name="Content Placeholder 3"/>
          <p:cNvSpPr>
            <a:spLocks noGrp="1"/>
          </p:cNvSpPr>
          <p:nvPr>
            <p:ph sz="half" idx="13"/>
          </p:nvPr>
        </p:nvSpPr>
        <p:spPr>
          <a:xfrm>
            <a:off x="351641" y="1531093"/>
            <a:ext cx="8514609" cy="4552836"/>
          </a:xfrm>
        </p:spPr>
        <p:txBody>
          <a:bodyPr>
            <a:normAutofit/>
          </a:bodyPr>
          <a:lstStyle/>
          <a:p>
            <a:pPr>
              <a:lnSpc>
                <a:spcPct val="100000"/>
              </a:lnSpc>
              <a:spcAft>
                <a:spcPts val="600"/>
              </a:spcAft>
              <a:buFont typeface="Wingdings" pitchFamily="2" charset="2"/>
              <a:buChar char="ü"/>
            </a:pPr>
            <a:r>
              <a:rPr lang="en-US" sz="2000" dirty="0">
                <a:latin typeface="Century Gothic" panose="020B0502020202020204" pitchFamily="34" charset="0"/>
              </a:rPr>
              <a:t>Validate and launch gender action plan during the first half of 2020</a:t>
            </a:r>
          </a:p>
          <a:p>
            <a:pPr>
              <a:lnSpc>
                <a:spcPct val="100000"/>
              </a:lnSpc>
              <a:spcAft>
                <a:spcPts val="600"/>
              </a:spcAft>
              <a:buFont typeface="Wingdings" pitchFamily="2" charset="2"/>
              <a:buChar char="ü"/>
            </a:pPr>
            <a:r>
              <a:rPr lang="en-US" sz="2000" dirty="0">
                <a:latin typeface="Century Gothic" panose="020B0502020202020204" pitchFamily="34" charset="0"/>
              </a:rPr>
              <a:t>Mainstream gender actions in all pillars/components of the project</a:t>
            </a:r>
          </a:p>
          <a:p>
            <a:pPr>
              <a:lnSpc>
                <a:spcPct val="100000"/>
              </a:lnSpc>
              <a:spcAft>
                <a:spcPts val="600"/>
              </a:spcAft>
              <a:buFont typeface="Wingdings" pitchFamily="2" charset="2"/>
              <a:buChar char="ü"/>
            </a:pPr>
            <a:r>
              <a:rPr lang="en-US" sz="2000" dirty="0">
                <a:latin typeface="Century Gothic" panose="020B0502020202020204" pitchFamily="34" charset="0"/>
              </a:rPr>
              <a:t>Appoint gender focal points in all key implementing agencies;</a:t>
            </a:r>
          </a:p>
          <a:p>
            <a:pPr>
              <a:lnSpc>
                <a:spcPct val="100000"/>
              </a:lnSpc>
              <a:spcAft>
                <a:spcPts val="600"/>
              </a:spcAft>
              <a:buFont typeface="Wingdings" pitchFamily="2" charset="2"/>
              <a:buChar char="ü"/>
            </a:pPr>
            <a:r>
              <a:rPr lang="en-US" sz="2000" dirty="0">
                <a:latin typeface="Century Gothic" panose="020B0502020202020204" pitchFamily="34" charset="0"/>
              </a:rPr>
              <a:t>Conduct awareness raising and capacity building activities for all appointed focal points on quarterly basis;</a:t>
            </a:r>
          </a:p>
          <a:p>
            <a:pPr>
              <a:lnSpc>
                <a:spcPct val="100000"/>
              </a:lnSpc>
              <a:spcAft>
                <a:spcPts val="600"/>
              </a:spcAft>
              <a:buFont typeface="Wingdings" pitchFamily="2" charset="2"/>
              <a:buChar char="ü"/>
            </a:pPr>
            <a:r>
              <a:rPr lang="en-US" sz="2000" dirty="0">
                <a:latin typeface="Century Gothic" panose="020B0502020202020204" pitchFamily="34" charset="0"/>
              </a:rPr>
              <a:t>Fully embed gender actions into project result monitoring and evaluation framework.</a:t>
            </a:r>
          </a:p>
        </p:txBody>
      </p:sp>
    </p:spTree>
    <p:extLst>
      <p:ext uri="{BB962C8B-B14F-4D97-AF65-F5344CB8AC3E}">
        <p14:creationId xmlns:p14="http://schemas.microsoft.com/office/powerpoint/2010/main" val="6136459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08930"/>
            <a:ext cx="7948943" cy="743507"/>
          </a:xfrm>
        </p:spPr>
        <p:txBody>
          <a:bodyPr/>
          <a:lstStyle/>
          <a:p>
            <a:r>
              <a:rPr lang="en-US" b="1" dirty="0">
                <a:solidFill>
                  <a:schemeClr val="accent2"/>
                </a:solidFill>
                <a:latin typeface="Century Gothic" panose="020B0502020202020204" pitchFamily="34" charset="0"/>
              </a:rPr>
              <a:t>M&amp;E and Reporting </a:t>
            </a:r>
          </a:p>
        </p:txBody>
      </p:sp>
      <p:sp>
        <p:nvSpPr>
          <p:cNvPr id="4" name="Content Placeholder 3"/>
          <p:cNvSpPr>
            <a:spLocks noGrp="1"/>
          </p:cNvSpPr>
          <p:nvPr>
            <p:ph sz="half" idx="13"/>
          </p:nvPr>
        </p:nvSpPr>
        <p:spPr>
          <a:xfrm>
            <a:off x="700643" y="1353788"/>
            <a:ext cx="7861465" cy="4730610"/>
          </a:xfrm>
        </p:spPr>
        <p:txBody>
          <a:bodyPr>
            <a:normAutofit fontScale="92500"/>
          </a:bodyPr>
          <a:lstStyle/>
          <a:p>
            <a:r>
              <a:rPr lang="en-US" dirty="0">
                <a:latin typeface="Century Gothic" panose="020B0502020202020204" pitchFamily="34" charset="0"/>
              </a:rPr>
              <a:t>Gender specific indicators will be monitored on quarterly, semi-annually and annual basis as part of overall project implementation monitoring process</a:t>
            </a:r>
          </a:p>
          <a:p>
            <a:r>
              <a:rPr lang="en-US" dirty="0">
                <a:latin typeface="Century Gothic" panose="020B0502020202020204" pitchFamily="34" charset="0"/>
              </a:rPr>
              <a:t>With support from NIU team all implementing agencies will be required to provide NIU with information on gender specific indicators under their components;</a:t>
            </a:r>
          </a:p>
          <a:p>
            <a:r>
              <a:rPr lang="en-US" dirty="0">
                <a:latin typeface="Century Gothic" panose="020B0502020202020204" pitchFamily="34" charset="0"/>
              </a:rPr>
              <a:t>Gender specific indicators will be updated in Gender Actions Completion Report, which will be a Chapter of the LCT Implementation Completion and Results Report. </a:t>
            </a:r>
          </a:p>
          <a:p>
            <a:endParaRPr lang="en-US" sz="2600" dirty="0">
              <a:latin typeface="Century Gothic" panose="020B0502020202020204" pitchFamily="34" charset="0"/>
            </a:endParaRPr>
          </a:p>
        </p:txBody>
      </p:sp>
    </p:spTree>
    <p:extLst>
      <p:ext uri="{BB962C8B-B14F-4D97-AF65-F5344CB8AC3E}">
        <p14:creationId xmlns:p14="http://schemas.microsoft.com/office/powerpoint/2010/main" val="12678399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08930"/>
            <a:ext cx="7948943" cy="743507"/>
          </a:xfrm>
        </p:spPr>
        <p:txBody>
          <a:bodyPr/>
          <a:lstStyle/>
          <a:p>
            <a:r>
              <a:rPr lang="en-US" b="1" dirty="0">
                <a:solidFill>
                  <a:schemeClr val="accent2"/>
                </a:solidFill>
                <a:latin typeface="Century Gothic" panose="020B0502020202020204" pitchFamily="34" charset="0"/>
              </a:rPr>
              <a:t>M&amp;E and Reporting </a:t>
            </a:r>
          </a:p>
        </p:txBody>
      </p:sp>
      <p:graphicFrame>
        <p:nvGraphicFramePr>
          <p:cNvPr id="6" name="Table 5">
            <a:extLst>
              <a:ext uri="{FF2B5EF4-FFF2-40B4-BE49-F238E27FC236}">
                <a16:creationId xmlns:a16="http://schemas.microsoft.com/office/drawing/2014/main" id="{557D36CE-E979-4812-A9ED-E873CBE8A9A0}"/>
              </a:ext>
            </a:extLst>
          </p:cNvPr>
          <p:cNvGraphicFramePr>
            <a:graphicFrameLocks noGrp="1"/>
          </p:cNvGraphicFramePr>
          <p:nvPr>
            <p:extLst>
              <p:ext uri="{D42A27DB-BD31-4B8C-83A1-F6EECF244321}">
                <p14:modId xmlns:p14="http://schemas.microsoft.com/office/powerpoint/2010/main" val="1515670937"/>
              </p:ext>
            </p:extLst>
          </p:nvPr>
        </p:nvGraphicFramePr>
        <p:xfrm>
          <a:off x="135802" y="851026"/>
          <a:ext cx="8700378" cy="5613149"/>
        </p:xfrm>
        <a:graphic>
          <a:graphicData uri="http://schemas.openxmlformats.org/drawingml/2006/table">
            <a:tbl>
              <a:tblPr firstRow="1" firstCol="1" bandRow="1">
                <a:tableStyleId>{5C22544A-7EE6-4342-B048-85BDC9FD1C3A}</a:tableStyleId>
              </a:tblPr>
              <a:tblGrid>
                <a:gridCol w="3177793">
                  <a:extLst>
                    <a:ext uri="{9D8B030D-6E8A-4147-A177-3AD203B41FA5}">
                      <a16:colId xmlns:a16="http://schemas.microsoft.com/office/drawing/2014/main" val="1566710202"/>
                    </a:ext>
                  </a:extLst>
                </a:gridCol>
                <a:gridCol w="320283">
                  <a:extLst>
                    <a:ext uri="{9D8B030D-6E8A-4147-A177-3AD203B41FA5}">
                      <a16:colId xmlns:a16="http://schemas.microsoft.com/office/drawing/2014/main" val="1100468480"/>
                    </a:ext>
                  </a:extLst>
                </a:gridCol>
                <a:gridCol w="266624">
                  <a:extLst>
                    <a:ext uri="{9D8B030D-6E8A-4147-A177-3AD203B41FA5}">
                      <a16:colId xmlns:a16="http://schemas.microsoft.com/office/drawing/2014/main" val="3965741538"/>
                    </a:ext>
                  </a:extLst>
                </a:gridCol>
                <a:gridCol w="588585">
                  <a:extLst>
                    <a:ext uri="{9D8B030D-6E8A-4147-A177-3AD203B41FA5}">
                      <a16:colId xmlns:a16="http://schemas.microsoft.com/office/drawing/2014/main" val="4147470499"/>
                    </a:ext>
                  </a:extLst>
                </a:gridCol>
                <a:gridCol w="1728556">
                  <a:extLst>
                    <a:ext uri="{9D8B030D-6E8A-4147-A177-3AD203B41FA5}">
                      <a16:colId xmlns:a16="http://schemas.microsoft.com/office/drawing/2014/main" val="1526603910"/>
                    </a:ext>
                  </a:extLst>
                </a:gridCol>
                <a:gridCol w="1005176">
                  <a:extLst>
                    <a:ext uri="{9D8B030D-6E8A-4147-A177-3AD203B41FA5}">
                      <a16:colId xmlns:a16="http://schemas.microsoft.com/office/drawing/2014/main" val="2724517546"/>
                    </a:ext>
                  </a:extLst>
                </a:gridCol>
                <a:gridCol w="1613361">
                  <a:extLst>
                    <a:ext uri="{9D8B030D-6E8A-4147-A177-3AD203B41FA5}">
                      <a16:colId xmlns:a16="http://schemas.microsoft.com/office/drawing/2014/main" val="707486865"/>
                    </a:ext>
                  </a:extLst>
                </a:gridCol>
              </a:tblGrid>
              <a:tr h="45853">
                <a:tc>
                  <a:txBody>
                    <a:bodyPr/>
                    <a:lstStyle/>
                    <a:p>
                      <a:pPr marL="73025" marR="0" algn="l">
                        <a:lnSpc>
                          <a:spcPts val="70"/>
                        </a:lnSpc>
                        <a:spcBef>
                          <a:spcPts val="0"/>
                        </a:spcBef>
                        <a:spcAft>
                          <a:spcPts val="0"/>
                        </a:spcAft>
                      </a:pPr>
                      <a:r>
                        <a:rPr lang="en-US" sz="100">
                          <a:effectLst/>
                        </a:rPr>
                        <a:t>RESULT_FRAME_TBL_IO</a:t>
                      </a:r>
                      <a:endParaRPr lang="en-US"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0" anchor="ctr"/>
                </a:tc>
                <a:tc>
                  <a:txBody>
                    <a:bodyPr/>
                    <a:lstStyle/>
                    <a:p>
                      <a:pPr marL="73025" marR="0" algn="l">
                        <a:lnSpc>
                          <a:spcPts val="70"/>
                        </a:lnSpc>
                        <a:spcBef>
                          <a:spcPts val="0"/>
                        </a:spcBef>
                        <a:spcAft>
                          <a:spcPts val="0"/>
                        </a:spcAft>
                      </a:pPr>
                      <a:r>
                        <a:rPr lang="en-US" sz="800">
                          <a:effectLst/>
                        </a:rPr>
                        <a:t> </a:t>
                      </a:r>
                      <a:endParaRPr lang="en-US"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0" anchor="ctr"/>
                </a:tc>
                <a:tc>
                  <a:txBody>
                    <a:bodyPr/>
                    <a:lstStyle/>
                    <a:p>
                      <a:pPr marL="73025" marR="0" algn="l">
                        <a:lnSpc>
                          <a:spcPts val="70"/>
                        </a:lnSpc>
                        <a:spcBef>
                          <a:spcPts val="0"/>
                        </a:spcBef>
                        <a:spcAft>
                          <a:spcPts val="0"/>
                        </a:spcAft>
                      </a:pPr>
                      <a:r>
                        <a:rPr lang="en-US" sz="100">
                          <a:effectLst/>
                        </a:rPr>
                        <a:t> </a:t>
                      </a:r>
                      <a:endParaRPr lang="en-US"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0" anchor="ctr"/>
                </a:tc>
                <a:tc>
                  <a:txBody>
                    <a:bodyPr/>
                    <a:lstStyle/>
                    <a:p>
                      <a:pPr marL="73025" marR="0" algn="l">
                        <a:lnSpc>
                          <a:spcPts val="70"/>
                        </a:lnSpc>
                        <a:spcBef>
                          <a:spcPts val="0"/>
                        </a:spcBef>
                        <a:spcAft>
                          <a:spcPts val="0"/>
                        </a:spcAft>
                      </a:pPr>
                      <a:r>
                        <a:rPr lang="en-US" sz="100">
                          <a:effectLst/>
                        </a:rPr>
                        <a:t> </a:t>
                      </a:r>
                      <a:endParaRPr lang="en-US"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0" anchor="ctr"/>
                </a:tc>
                <a:tc>
                  <a:txBody>
                    <a:bodyPr/>
                    <a:lstStyle/>
                    <a:p>
                      <a:pPr marL="73025" marR="0" algn="l">
                        <a:lnSpc>
                          <a:spcPts val="70"/>
                        </a:lnSpc>
                        <a:spcBef>
                          <a:spcPts val="0"/>
                        </a:spcBef>
                        <a:spcAft>
                          <a:spcPts val="0"/>
                        </a:spcAft>
                      </a:pPr>
                      <a:r>
                        <a:rPr lang="en-US" sz="100">
                          <a:effectLst/>
                        </a:rPr>
                        <a:t> </a:t>
                      </a:r>
                      <a:endParaRPr lang="en-US"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0" anchor="ctr"/>
                </a:tc>
                <a:tc>
                  <a:txBody>
                    <a:bodyPr/>
                    <a:lstStyle/>
                    <a:p>
                      <a:pPr marL="73025" marR="0" algn="ctr">
                        <a:lnSpc>
                          <a:spcPts val="70"/>
                        </a:lnSpc>
                        <a:spcBef>
                          <a:spcPts val="0"/>
                        </a:spcBef>
                        <a:spcAft>
                          <a:spcPts val="0"/>
                        </a:spcAft>
                      </a:pPr>
                      <a:r>
                        <a:rPr lang="en-US" sz="100">
                          <a:effectLst/>
                        </a:rPr>
                        <a:t> </a:t>
                      </a:r>
                      <a:endParaRPr lang="en-US"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0" anchor="ctr"/>
                </a:tc>
                <a:tc>
                  <a:txBody>
                    <a:bodyPr/>
                    <a:lstStyle/>
                    <a:p>
                      <a:pPr marL="73025" marR="0" algn="l">
                        <a:lnSpc>
                          <a:spcPts val="70"/>
                        </a:lnSpc>
                        <a:spcBef>
                          <a:spcPts val="0"/>
                        </a:spcBef>
                        <a:spcAft>
                          <a:spcPts val="0"/>
                        </a:spcAft>
                      </a:pPr>
                      <a:r>
                        <a:rPr lang="en-US" sz="100">
                          <a:effectLst/>
                        </a:rPr>
                        <a:t> </a:t>
                      </a:r>
                      <a:endParaRPr lang="en-US"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787772757"/>
                  </a:ext>
                </a:extLst>
              </a:tr>
              <a:tr h="482204">
                <a:tc>
                  <a:txBody>
                    <a:bodyPr/>
                    <a:lstStyle/>
                    <a:p>
                      <a:pPr marL="73025" marR="0" algn="l">
                        <a:spcBef>
                          <a:spcPts val="300"/>
                        </a:spcBef>
                        <a:spcAft>
                          <a:spcPts val="300"/>
                        </a:spcAft>
                      </a:pPr>
                      <a:r>
                        <a:rPr lang="en-US" sz="800">
                          <a:effectLst/>
                        </a:rPr>
                        <a:t>Intermediate Results Indicators by Components</a:t>
                      </a:r>
                      <a:endParaRPr lang="en-US"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0" anchor="ctr"/>
                </a:tc>
                <a:tc>
                  <a:txBody>
                    <a:bodyPr/>
                    <a:lstStyle/>
                    <a:p>
                      <a:pPr marL="73025" marR="0" algn="l">
                        <a:spcBef>
                          <a:spcPts val="300"/>
                        </a:spcBef>
                        <a:spcAft>
                          <a:spcPts val="300"/>
                        </a:spcAft>
                      </a:pPr>
                      <a:r>
                        <a:rPr lang="en-US" sz="800">
                          <a:effectLst/>
                        </a:rPr>
                        <a:t>DLI</a:t>
                      </a:r>
                      <a:endParaRPr lang="en-US"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0" anchor="ctr"/>
                </a:tc>
                <a:tc>
                  <a:txBody>
                    <a:bodyPr/>
                    <a:lstStyle/>
                    <a:p>
                      <a:pPr marL="57150" marR="0" algn="l">
                        <a:spcBef>
                          <a:spcPts val="300"/>
                        </a:spcBef>
                        <a:spcAft>
                          <a:spcPts val="300"/>
                        </a:spcAft>
                      </a:pPr>
                      <a:r>
                        <a:rPr lang="en-US" sz="800">
                          <a:effectLst/>
                        </a:rPr>
                        <a:t>CRI</a:t>
                      </a:r>
                      <a:endParaRPr lang="en-US"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0" anchor="ctr"/>
                </a:tc>
                <a:tc>
                  <a:txBody>
                    <a:bodyPr/>
                    <a:lstStyle/>
                    <a:p>
                      <a:pPr marL="73025" marR="0" algn="l">
                        <a:spcBef>
                          <a:spcPts val="300"/>
                        </a:spcBef>
                        <a:spcAft>
                          <a:spcPts val="300"/>
                        </a:spcAft>
                      </a:pPr>
                      <a:r>
                        <a:rPr lang="en-US" sz="800">
                          <a:effectLst/>
                        </a:rPr>
                        <a:t>Unit of Measure</a:t>
                      </a:r>
                      <a:endParaRPr lang="en-US"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0" anchor="ctr"/>
                </a:tc>
                <a:tc>
                  <a:txBody>
                    <a:bodyPr/>
                    <a:lstStyle/>
                    <a:p>
                      <a:pPr marL="73025" marR="0" algn="l">
                        <a:spcBef>
                          <a:spcPts val="300"/>
                        </a:spcBef>
                        <a:spcAft>
                          <a:spcPts val="300"/>
                        </a:spcAft>
                      </a:pPr>
                      <a:r>
                        <a:rPr lang="en-US" sz="800">
                          <a:effectLst/>
                        </a:rPr>
                        <a:t>Baseline</a:t>
                      </a:r>
                      <a:endParaRPr lang="en-US"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0" anchor="ctr"/>
                </a:tc>
                <a:tc>
                  <a:txBody>
                    <a:bodyPr/>
                    <a:lstStyle/>
                    <a:p>
                      <a:pPr marL="73025" marR="0" algn="ctr">
                        <a:spcBef>
                          <a:spcPts val="300"/>
                        </a:spcBef>
                        <a:spcAft>
                          <a:spcPts val="300"/>
                        </a:spcAft>
                      </a:pPr>
                      <a:r>
                        <a:rPr lang="en-US" sz="800">
                          <a:effectLst/>
                        </a:rPr>
                        <a:t>Intermediate Targets</a:t>
                      </a:r>
                      <a:endParaRPr lang="en-US"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0" anchor="ctr"/>
                </a:tc>
                <a:tc>
                  <a:txBody>
                    <a:bodyPr/>
                    <a:lstStyle/>
                    <a:p>
                      <a:pPr marL="73025" marR="0" algn="l">
                        <a:spcBef>
                          <a:spcPts val="300"/>
                        </a:spcBef>
                        <a:spcAft>
                          <a:spcPts val="300"/>
                        </a:spcAft>
                      </a:pPr>
                      <a:r>
                        <a:rPr lang="en-US" sz="800">
                          <a:effectLst/>
                        </a:rPr>
                        <a:t>End Target</a:t>
                      </a:r>
                      <a:endParaRPr lang="en-US"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976081409"/>
                  </a:ext>
                </a:extLst>
              </a:tr>
              <a:tr h="160736">
                <a:tc>
                  <a:txBody>
                    <a:bodyPr/>
                    <a:lstStyle/>
                    <a:p>
                      <a:pPr marL="73025" marR="0" algn="l">
                        <a:spcBef>
                          <a:spcPts val="300"/>
                        </a:spcBef>
                        <a:spcAft>
                          <a:spcPts val="300"/>
                        </a:spcAft>
                      </a:pPr>
                      <a:r>
                        <a:rPr lang="en-US" sz="800">
                          <a:effectLst/>
                        </a:rPr>
                        <a:t> </a:t>
                      </a:r>
                      <a:endParaRPr lang="en-US"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0" anchor="ctr"/>
                </a:tc>
                <a:tc>
                  <a:txBody>
                    <a:bodyPr/>
                    <a:lstStyle/>
                    <a:p>
                      <a:pPr marL="73025" marR="0" algn="l">
                        <a:spcBef>
                          <a:spcPts val="300"/>
                        </a:spcBef>
                        <a:spcAft>
                          <a:spcPts val="300"/>
                        </a:spcAft>
                      </a:pPr>
                      <a:r>
                        <a:rPr lang="en-US" sz="800">
                          <a:effectLst/>
                        </a:rPr>
                        <a:t> </a:t>
                      </a:r>
                      <a:endParaRPr lang="en-US"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0" anchor="ctr"/>
                </a:tc>
                <a:tc>
                  <a:txBody>
                    <a:bodyPr/>
                    <a:lstStyle/>
                    <a:p>
                      <a:pPr marL="73025" marR="0" algn="l">
                        <a:spcBef>
                          <a:spcPts val="300"/>
                        </a:spcBef>
                        <a:spcAft>
                          <a:spcPts val="300"/>
                        </a:spcAft>
                      </a:pPr>
                      <a:r>
                        <a:rPr lang="en-US" sz="800">
                          <a:effectLst/>
                        </a:rPr>
                        <a:t> </a:t>
                      </a:r>
                      <a:endParaRPr lang="en-US"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0" anchor="ctr"/>
                </a:tc>
                <a:tc>
                  <a:txBody>
                    <a:bodyPr/>
                    <a:lstStyle/>
                    <a:p>
                      <a:pPr marL="73025" marR="0" algn="l">
                        <a:spcBef>
                          <a:spcPts val="300"/>
                        </a:spcBef>
                        <a:spcAft>
                          <a:spcPts val="300"/>
                        </a:spcAft>
                      </a:pPr>
                      <a:r>
                        <a:rPr lang="en-US" sz="800">
                          <a:effectLst/>
                        </a:rPr>
                        <a:t> </a:t>
                      </a:r>
                      <a:endParaRPr lang="en-US"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0" anchor="ctr"/>
                </a:tc>
                <a:tc>
                  <a:txBody>
                    <a:bodyPr/>
                    <a:lstStyle/>
                    <a:p>
                      <a:pPr marL="73025" marR="0" algn="l">
                        <a:spcBef>
                          <a:spcPts val="300"/>
                        </a:spcBef>
                        <a:spcAft>
                          <a:spcPts val="300"/>
                        </a:spcAft>
                      </a:pPr>
                      <a:r>
                        <a:rPr lang="en-US" sz="800">
                          <a:effectLst/>
                        </a:rPr>
                        <a:t> </a:t>
                      </a:r>
                      <a:endParaRPr lang="en-US"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0" anchor="ctr"/>
                </a:tc>
                <a:tc>
                  <a:txBody>
                    <a:bodyPr/>
                    <a:lstStyle/>
                    <a:p>
                      <a:pPr marL="73025" marR="0" algn="ctr">
                        <a:spcBef>
                          <a:spcPts val="300"/>
                        </a:spcBef>
                        <a:spcAft>
                          <a:spcPts val="300"/>
                        </a:spcAft>
                      </a:pPr>
                      <a:r>
                        <a:rPr lang="en-US" sz="800">
                          <a:effectLst/>
                        </a:rPr>
                        <a:t>1</a:t>
                      </a:r>
                      <a:endParaRPr lang="en-US"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0" anchor="ctr"/>
                </a:tc>
                <a:tc>
                  <a:txBody>
                    <a:bodyPr/>
                    <a:lstStyle/>
                    <a:p>
                      <a:pPr marL="73025" marR="0" algn="l">
                        <a:spcBef>
                          <a:spcPts val="300"/>
                        </a:spcBef>
                        <a:spcAft>
                          <a:spcPts val="300"/>
                        </a:spcAft>
                      </a:pPr>
                      <a:r>
                        <a:rPr lang="en-US" sz="800">
                          <a:effectLst/>
                        </a:rPr>
                        <a:t> </a:t>
                      </a:r>
                      <a:endParaRPr lang="en-US"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1918637107"/>
                  </a:ext>
                </a:extLst>
              </a:tr>
              <a:tr h="189961">
                <a:tc gridSpan="7">
                  <a:txBody>
                    <a:bodyPr/>
                    <a:lstStyle/>
                    <a:p>
                      <a:pPr marL="57150" marR="0" algn="l">
                        <a:spcBef>
                          <a:spcPts val="200"/>
                        </a:spcBef>
                        <a:spcAft>
                          <a:spcPts val="200"/>
                        </a:spcAft>
                      </a:pPr>
                      <a:r>
                        <a:rPr lang="en-US" sz="700">
                          <a:effectLst/>
                        </a:rPr>
                        <a:t>Improving the business enviornment</a:t>
                      </a:r>
                      <a:endParaRPr lang="en-US"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33997"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715012557"/>
                  </a:ext>
                </a:extLst>
              </a:tr>
              <a:tr h="189961">
                <a:tc>
                  <a:txBody>
                    <a:bodyPr/>
                    <a:lstStyle/>
                    <a:p>
                      <a:pPr marL="57150" marR="0" algn="l">
                        <a:spcBef>
                          <a:spcPts val="200"/>
                        </a:spcBef>
                        <a:spcAft>
                          <a:spcPts val="200"/>
                        </a:spcAft>
                      </a:pPr>
                      <a:r>
                        <a:rPr lang="en-US" sz="700">
                          <a:effectLst/>
                        </a:rPr>
                        <a:t>Time to obtain ERC from DERM</a:t>
                      </a:r>
                      <a:endParaRPr lang="en-US"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33997" anchor="ctr"/>
                </a:tc>
                <a:tc>
                  <a:txBody>
                    <a:bodyPr/>
                    <a:lstStyle/>
                    <a:p>
                      <a:pPr marL="0" marR="0" algn="l">
                        <a:spcBef>
                          <a:spcPts val="200"/>
                        </a:spcBef>
                        <a:spcAft>
                          <a:spcPts val="200"/>
                        </a:spcAft>
                      </a:pPr>
                      <a:r>
                        <a:rPr lang="en-US" sz="700">
                          <a:effectLst/>
                        </a:rPr>
                        <a:t> </a:t>
                      </a:r>
                      <a:endParaRPr lang="en-US"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33997" anchor="ctr"/>
                </a:tc>
                <a:tc>
                  <a:txBody>
                    <a:bodyPr/>
                    <a:lstStyle/>
                    <a:p>
                      <a:pPr marL="635" marR="0" algn="l">
                        <a:spcBef>
                          <a:spcPts val="200"/>
                        </a:spcBef>
                        <a:spcAft>
                          <a:spcPts val="200"/>
                        </a:spcAft>
                      </a:pPr>
                      <a:r>
                        <a:rPr lang="en-US" sz="700">
                          <a:effectLst/>
                        </a:rPr>
                        <a:t>  </a:t>
                      </a:r>
                      <a:endParaRPr lang="en-US"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33997" anchor="ctr"/>
                </a:tc>
                <a:tc>
                  <a:txBody>
                    <a:bodyPr/>
                    <a:lstStyle/>
                    <a:p>
                      <a:pPr marL="635" marR="0" algn="l">
                        <a:spcBef>
                          <a:spcPts val="200"/>
                        </a:spcBef>
                        <a:spcAft>
                          <a:spcPts val="200"/>
                        </a:spcAft>
                      </a:pPr>
                      <a:r>
                        <a:rPr lang="en-US" sz="700">
                          <a:effectLst/>
                        </a:rPr>
                        <a:t>Days</a:t>
                      </a:r>
                      <a:endParaRPr lang="en-US"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33997" anchor="ctr"/>
                </a:tc>
                <a:tc>
                  <a:txBody>
                    <a:bodyPr/>
                    <a:lstStyle/>
                    <a:p>
                      <a:pPr marL="635" marR="0" algn="l">
                        <a:spcBef>
                          <a:spcPts val="200"/>
                        </a:spcBef>
                        <a:spcAft>
                          <a:spcPts val="200"/>
                        </a:spcAft>
                      </a:pPr>
                      <a:r>
                        <a:rPr lang="en-US" sz="700">
                          <a:effectLst/>
                        </a:rPr>
                        <a:t>14.00</a:t>
                      </a:r>
                      <a:endParaRPr lang="en-US"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33997" anchor="ctr"/>
                </a:tc>
                <a:tc>
                  <a:txBody>
                    <a:bodyPr/>
                    <a:lstStyle/>
                    <a:p>
                      <a:pPr marL="0" marR="0" algn="ctr">
                        <a:spcBef>
                          <a:spcPts val="200"/>
                        </a:spcBef>
                        <a:spcAft>
                          <a:spcPts val="200"/>
                        </a:spcAft>
                      </a:pPr>
                      <a:r>
                        <a:rPr lang="en-US" sz="700">
                          <a:effectLst/>
                        </a:rPr>
                        <a:t> </a:t>
                      </a:r>
                      <a:endParaRPr lang="en-US"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33997" anchor="ctr"/>
                </a:tc>
                <a:tc>
                  <a:txBody>
                    <a:bodyPr/>
                    <a:lstStyle/>
                    <a:p>
                      <a:pPr marL="73025" marR="0" algn="l">
                        <a:spcBef>
                          <a:spcPts val="200"/>
                        </a:spcBef>
                        <a:spcAft>
                          <a:spcPts val="200"/>
                        </a:spcAft>
                      </a:pPr>
                      <a:r>
                        <a:rPr lang="en-US" sz="700">
                          <a:effectLst/>
                        </a:rPr>
                        <a:t>5.00</a:t>
                      </a:r>
                      <a:endParaRPr lang="en-US"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33997" anchor="ctr"/>
                </a:tc>
                <a:extLst>
                  <a:ext uri="{0D108BD9-81ED-4DB2-BD59-A6C34878D82A}">
                    <a16:rowId xmlns:a16="http://schemas.microsoft.com/office/drawing/2014/main" val="1733961178"/>
                  </a:ext>
                </a:extLst>
              </a:tr>
              <a:tr h="336083">
                <a:tc>
                  <a:txBody>
                    <a:bodyPr/>
                    <a:lstStyle/>
                    <a:p>
                      <a:pPr marL="57150" marR="0" algn="l">
                        <a:spcBef>
                          <a:spcPts val="200"/>
                        </a:spcBef>
                        <a:spcAft>
                          <a:spcPts val="200"/>
                        </a:spcAft>
                      </a:pPr>
                      <a:r>
                        <a:rPr lang="en-US" sz="700" dirty="0">
                          <a:effectLst/>
                        </a:rPr>
                        <a:t>Time for women-led enterprises as percent of men-led enterprises</a:t>
                      </a:r>
                      <a:endParaRPr lang="en-US" sz="9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33997" anchor="ctr">
                    <a:solidFill>
                      <a:srgbClr val="FFC000"/>
                    </a:solidFill>
                  </a:tcPr>
                </a:tc>
                <a:tc>
                  <a:txBody>
                    <a:bodyPr/>
                    <a:lstStyle/>
                    <a:p>
                      <a:pPr marL="0" marR="0" algn="l">
                        <a:spcBef>
                          <a:spcPts val="200"/>
                        </a:spcBef>
                        <a:spcAft>
                          <a:spcPts val="200"/>
                        </a:spcAft>
                      </a:pPr>
                      <a:r>
                        <a:rPr lang="en-US" sz="700" dirty="0">
                          <a:effectLst/>
                        </a:rPr>
                        <a:t> </a:t>
                      </a:r>
                      <a:endParaRPr lang="en-US" sz="9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33997" anchor="ctr"/>
                </a:tc>
                <a:tc>
                  <a:txBody>
                    <a:bodyPr/>
                    <a:lstStyle/>
                    <a:p>
                      <a:pPr marL="635" marR="0" algn="l">
                        <a:spcBef>
                          <a:spcPts val="200"/>
                        </a:spcBef>
                        <a:spcAft>
                          <a:spcPts val="200"/>
                        </a:spcAft>
                      </a:pPr>
                      <a:r>
                        <a:rPr lang="en-US" sz="700">
                          <a:effectLst/>
                        </a:rPr>
                        <a:t>  </a:t>
                      </a:r>
                      <a:endParaRPr lang="en-US"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33997" anchor="ctr"/>
                </a:tc>
                <a:tc>
                  <a:txBody>
                    <a:bodyPr/>
                    <a:lstStyle/>
                    <a:p>
                      <a:pPr marL="635" marR="0" algn="l">
                        <a:spcBef>
                          <a:spcPts val="200"/>
                        </a:spcBef>
                        <a:spcAft>
                          <a:spcPts val="200"/>
                        </a:spcAft>
                      </a:pPr>
                      <a:r>
                        <a:rPr lang="en-US" sz="700">
                          <a:effectLst/>
                        </a:rPr>
                        <a:t>Percentage</a:t>
                      </a:r>
                      <a:endParaRPr lang="en-US"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33997" anchor="ctr"/>
                </a:tc>
                <a:tc>
                  <a:txBody>
                    <a:bodyPr/>
                    <a:lstStyle/>
                    <a:p>
                      <a:pPr marL="635" marR="0" algn="l">
                        <a:spcBef>
                          <a:spcPts val="200"/>
                        </a:spcBef>
                        <a:spcAft>
                          <a:spcPts val="200"/>
                        </a:spcAft>
                      </a:pPr>
                      <a:r>
                        <a:rPr lang="en-US" sz="700">
                          <a:effectLst/>
                        </a:rPr>
                        <a:t>100.00</a:t>
                      </a:r>
                      <a:endParaRPr lang="en-US"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33997" anchor="ctr"/>
                </a:tc>
                <a:tc>
                  <a:txBody>
                    <a:bodyPr/>
                    <a:lstStyle/>
                    <a:p>
                      <a:pPr marL="0" marR="0" algn="ctr">
                        <a:spcBef>
                          <a:spcPts val="200"/>
                        </a:spcBef>
                        <a:spcAft>
                          <a:spcPts val="200"/>
                        </a:spcAft>
                      </a:pPr>
                      <a:r>
                        <a:rPr lang="en-US" sz="700">
                          <a:effectLst/>
                        </a:rPr>
                        <a:t> </a:t>
                      </a:r>
                      <a:endParaRPr lang="en-US"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33997" anchor="ctr"/>
                </a:tc>
                <a:tc>
                  <a:txBody>
                    <a:bodyPr/>
                    <a:lstStyle/>
                    <a:p>
                      <a:pPr marL="73025" marR="0" algn="l">
                        <a:spcBef>
                          <a:spcPts val="200"/>
                        </a:spcBef>
                        <a:spcAft>
                          <a:spcPts val="200"/>
                        </a:spcAft>
                      </a:pPr>
                      <a:r>
                        <a:rPr lang="en-US" sz="700">
                          <a:effectLst/>
                        </a:rPr>
                        <a:t>100.00</a:t>
                      </a:r>
                      <a:endParaRPr lang="en-US"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33997" anchor="ctr"/>
                </a:tc>
                <a:extLst>
                  <a:ext uri="{0D108BD9-81ED-4DB2-BD59-A6C34878D82A}">
                    <a16:rowId xmlns:a16="http://schemas.microsoft.com/office/drawing/2014/main" val="4168947939"/>
                  </a:ext>
                </a:extLst>
              </a:tr>
              <a:tr h="189961">
                <a:tc>
                  <a:txBody>
                    <a:bodyPr/>
                    <a:lstStyle/>
                    <a:p>
                      <a:pPr marL="57150" marR="0" algn="l">
                        <a:spcBef>
                          <a:spcPts val="200"/>
                        </a:spcBef>
                        <a:spcAft>
                          <a:spcPts val="200"/>
                        </a:spcAft>
                      </a:pPr>
                      <a:r>
                        <a:rPr lang="en-US" sz="700">
                          <a:effectLst/>
                        </a:rPr>
                        <a:t>Number of operating licenses streamlined</a:t>
                      </a:r>
                      <a:endParaRPr lang="en-US"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33997" anchor="ctr"/>
                </a:tc>
                <a:tc>
                  <a:txBody>
                    <a:bodyPr/>
                    <a:lstStyle/>
                    <a:p>
                      <a:pPr marL="0" marR="0" algn="l">
                        <a:spcBef>
                          <a:spcPts val="200"/>
                        </a:spcBef>
                        <a:spcAft>
                          <a:spcPts val="200"/>
                        </a:spcAft>
                      </a:pPr>
                      <a:r>
                        <a:rPr lang="en-US" sz="700">
                          <a:effectLst/>
                        </a:rPr>
                        <a:t> </a:t>
                      </a:r>
                      <a:endParaRPr lang="en-US"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33997" anchor="ctr"/>
                </a:tc>
                <a:tc>
                  <a:txBody>
                    <a:bodyPr/>
                    <a:lstStyle/>
                    <a:p>
                      <a:pPr marL="635" marR="0" algn="l">
                        <a:spcBef>
                          <a:spcPts val="200"/>
                        </a:spcBef>
                        <a:spcAft>
                          <a:spcPts val="200"/>
                        </a:spcAft>
                      </a:pPr>
                      <a:r>
                        <a:rPr lang="en-US" sz="700">
                          <a:effectLst/>
                        </a:rPr>
                        <a:t>  </a:t>
                      </a:r>
                      <a:endParaRPr lang="en-US"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33997" anchor="ctr"/>
                </a:tc>
                <a:tc>
                  <a:txBody>
                    <a:bodyPr/>
                    <a:lstStyle/>
                    <a:p>
                      <a:pPr marL="635" marR="0" algn="l">
                        <a:spcBef>
                          <a:spcPts val="200"/>
                        </a:spcBef>
                        <a:spcAft>
                          <a:spcPts val="200"/>
                        </a:spcAft>
                      </a:pPr>
                      <a:r>
                        <a:rPr lang="en-US" sz="700">
                          <a:effectLst/>
                        </a:rPr>
                        <a:t>Number</a:t>
                      </a:r>
                      <a:endParaRPr lang="en-US"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33997" anchor="ctr"/>
                </a:tc>
                <a:tc>
                  <a:txBody>
                    <a:bodyPr/>
                    <a:lstStyle/>
                    <a:p>
                      <a:pPr marL="635" marR="0" algn="l">
                        <a:spcBef>
                          <a:spcPts val="200"/>
                        </a:spcBef>
                        <a:spcAft>
                          <a:spcPts val="200"/>
                        </a:spcAft>
                      </a:pPr>
                      <a:r>
                        <a:rPr lang="en-US" sz="700">
                          <a:effectLst/>
                        </a:rPr>
                        <a:t>0.00</a:t>
                      </a:r>
                      <a:endParaRPr lang="en-US"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33997" anchor="ctr"/>
                </a:tc>
                <a:tc>
                  <a:txBody>
                    <a:bodyPr/>
                    <a:lstStyle/>
                    <a:p>
                      <a:pPr marL="0" marR="0" algn="ctr">
                        <a:spcBef>
                          <a:spcPts val="200"/>
                        </a:spcBef>
                        <a:spcAft>
                          <a:spcPts val="200"/>
                        </a:spcAft>
                      </a:pPr>
                      <a:r>
                        <a:rPr lang="en-US" sz="700">
                          <a:effectLst/>
                        </a:rPr>
                        <a:t>10.00</a:t>
                      </a:r>
                      <a:endParaRPr lang="en-US"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33997" anchor="ctr"/>
                </a:tc>
                <a:tc>
                  <a:txBody>
                    <a:bodyPr/>
                    <a:lstStyle/>
                    <a:p>
                      <a:pPr marL="73025" marR="0" algn="l">
                        <a:spcBef>
                          <a:spcPts val="200"/>
                        </a:spcBef>
                        <a:spcAft>
                          <a:spcPts val="200"/>
                        </a:spcAft>
                      </a:pPr>
                      <a:r>
                        <a:rPr lang="en-US" sz="700">
                          <a:effectLst/>
                        </a:rPr>
                        <a:t>30.00</a:t>
                      </a:r>
                      <a:endParaRPr lang="en-US"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33997" anchor="ctr"/>
                </a:tc>
                <a:extLst>
                  <a:ext uri="{0D108BD9-81ED-4DB2-BD59-A6C34878D82A}">
                    <a16:rowId xmlns:a16="http://schemas.microsoft.com/office/drawing/2014/main" val="1563189050"/>
                  </a:ext>
                </a:extLst>
              </a:tr>
              <a:tr h="336083">
                <a:tc>
                  <a:txBody>
                    <a:bodyPr/>
                    <a:lstStyle/>
                    <a:p>
                      <a:pPr marL="57150" marR="0" algn="l">
                        <a:spcBef>
                          <a:spcPts val="200"/>
                        </a:spcBef>
                        <a:spcAft>
                          <a:spcPts val="200"/>
                        </a:spcAft>
                      </a:pPr>
                      <a:r>
                        <a:rPr lang="en-US" sz="700" dirty="0">
                          <a:effectLst/>
                        </a:rPr>
                        <a:t>Number of operating licenses streamlined in sectors of particular interest to women</a:t>
                      </a:r>
                      <a:endParaRPr lang="en-US" sz="9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33997" anchor="ctr">
                    <a:solidFill>
                      <a:srgbClr val="FFC000"/>
                    </a:solidFill>
                  </a:tcPr>
                </a:tc>
                <a:tc>
                  <a:txBody>
                    <a:bodyPr/>
                    <a:lstStyle/>
                    <a:p>
                      <a:pPr marL="0" marR="0" algn="l">
                        <a:spcBef>
                          <a:spcPts val="200"/>
                        </a:spcBef>
                        <a:spcAft>
                          <a:spcPts val="200"/>
                        </a:spcAft>
                      </a:pPr>
                      <a:r>
                        <a:rPr lang="en-US" sz="700">
                          <a:effectLst/>
                        </a:rPr>
                        <a:t> </a:t>
                      </a:r>
                      <a:endParaRPr lang="en-US"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33997" anchor="ctr"/>
                </a:tc>
                <a:tc>
                  <a:txBody>
                    <a:bodyPr/>
                    <a:lstStyle/>
                    <a:p>
                      <a:pPr marL="635" marR="0" algn="l">
                        <a:spcBef>
                          <a:spcPts val="200"/>
                        </a:spcBef>
                        <a:spcAft>
                          <a:spcPts val="200"/>
                        </a:spcAft>
                      </a:pPr>
                      <a:r>
                        <a:rPr lang="en-US" sz="700">
                          <a:effectLst/>
                        </a:rPr>
                        <a:t>  </a:t>
                      </a:r>
                      <a:endParaRPr lang="en-US"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33997" anchor="ctr"/>
                </a:tc>
                <a:tc>
                  <a:txBody>
                    <a:bodyPr/>
                    <a:lstStyle/>
                    <a:p>
                      <a:pPr marL="635" marR="0" algn="l">
                        <a:spcBef>
                          <a:spcPts val="200"/>
                        </a:spcBef>
                        <a:spcAft>
                          <a:spcPts val="200"/>
                        </a:spcAft>
                      </a:pPr>
                      <a:r>
                        <a:rPr lang="en-US" sz="700">
                          <a:effectLst/>
                        </a:rPr>
                        <a:t>Number</a:t>
                      </a:r>
                      <a:endParaRPr lang="en-US"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33997" anchor="ctr"/>
                </a:tc>
                <a:tc>
                  <a:txBody>
                    <a:bodyPr/>
                    <a:lstStyle/>
                    <a:p>
                      <a:pPr marL="635" marR="0" algn="l">
                        <a:spcBef>
                          <a:spcPts val="200"/>
                        </a:spcBef>
                        <a:spcAft>
                          <a:spcPts val="200"/>
                        </a:spcAft>
                      </a:pPr>
                      <a:r>
                        <a:rPr lang="en-US" sz="700">
                          <a:effectLst/>
                        </a:rPr>
                        <a:t>0.00</a:t>
                      </a:r>
                      <a:endParaRPr lang="en-US"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33997" anchor="ctr"/>
                </a:tc>
                <a:tc>
                  <a:txBody>
                    <a:bodyPr/>
                    <a:lstStyle/>
                    <a:p>
                      <a:pPr marL="0" marR="0" algn="ctr">
                        <a:spcBef>
                          <a:spcPts val="200"/>
                        </a:spcBef>
                        <a:spcAft>
                          <a:spcPts val="200"/>
                        </a:spcAft>
                      </a:pPr>
                      <a:r>
                        <a:rPr lang="en-US" sz="700">
                          <a:effectLst/>
                        </a:rPr>
                        <a:t>3.00</a:t>
                      </a:r>
                      <a:endParaRPr lang="en-US"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33997" anchor="ctr"/>
                </a:tc>
                <a:tc>
                  <a:txBody>
                    <a:bodyPr/>
                    <a:lstStyle/>
                    <a:p>
                      <a:pPr marL="73025" marR="0" algn="l">
                        <a:spcBef>
                          <a:spcPts val="200"/>
                        </a:spcBef>
                        <a:spcAft>
                          <a:spcPts val="200"/>
                        </a:spcAft>
                      </a:pPr>
                      <a:r>
                        <a:rPr lang="en-US" sz="700">
                          <a:effectLst/>
                        </a:rPr>
                        <a:t>10.00</a:t>
                      </a:r>
                      <a:endParaRPr lang="en-US"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33997" anchor="ctr"/>
                </a:tc>
                <a:extLst>
                  <a:ext uri="{0D108BD9-81ED-4DB2-BD59-A6C34878D82A}">
                    <a16:rowId xmlns:a16="http://schemas.microsoft.com/office/drawing/2014/main" val="143674695"/>
                  </a:ext>
                </a:extLst>
              </a:tr>
              <a:tr h="189961">
                <a:tc>
                  <a:txBody>
                    <a:bodyPr/>
                    <a:lstStyle/>
                    <a:p>
                      <a:pPr marL="57150" marR="0" algn="l">
                        <a:spcBef>
                          <a:spcPts val="200"/>
                        </a:spcBef>
                        <a:spcAft>
                          <a:spcPts val="200"/>
                        </a:spcAft>
                      </a:pPr>
                      <a:r>
                        <a:rPr lang="en-US" sz="700" dirty="0">
                          <a:effectLst/>
                        </a:rPr>
                        <a:t>Procedures to start a business (women)</a:t>
                      </a:r>
                      <a:endParaRPr lang="en-US" sz="9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33997" anchor="ctr">
                    <a:solidFill>
                      <a:srgbClr val="FFC000"/>
                    </a:solidFill>
                  </a:tcPr>
                </a:tc>
                <a:tc>
                  <a:txBody>
                    <a:bodyPr/>
                    <a:lstStyle/>
                    <a:p>
                      <a:pPr marL="0" marR="0" algn="l">
                        <a:spcBef>
                          <a:spcPts val="200"/>
                        </a:spcBef>
                        <a:spcAft>
                          <a:spcPts val="200"/>
                        </a:spcAft>
                      </a:pPr>
                      <a:r>
                        <a:rPr lang="en-US" sz="700">
                          <a:effectLst/>
                        </a:rPr>
                        <a:t> </a:t>
                      </a:r>
                      <a:endParaRPr lang="en-US"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33997" anchor="ctr"/>
                </a:tc>
                <a:tc>
                  <a:txBody>
                    <a:bodyPr/>
                    <a:lstStyle/>
                    <a:p>
                      <a:pPr marL="635" marR="0" algn="l">
                        <a:spcBef>
                          <a:spcPts val="200"/>
                        </a:spcBef>
                        <a:spcAft>
                          <a:spcPts val="200"/>
                        </a:spcAft>
                      </a:pPr>
                      <a:r>
                        <a:rPr lang="en-US" sz="700">
                          <a:effectLst/>
                        </a:rPr>
                        <a:t>  </a:t>
                      </a:r>
                      <a:endParaRPr lang="en-US"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33997" anchor="ctr"/>
                </a:tc>
                <a:tc>
                  <a:txBody>
                    <a:bodyPr/>
                    <a:lstStyle/>
                    <a:p>
                      <a:pPr marL="635" marR="0" algn="l">
                        <a:spcBef>
                          <a:spcPts val="200"/>
                        </a:spcBef>
                        <a:spcAft>
                          <a:spcPts val="200"/>
                        </a:spcAft>
                      </a:pPr>
                      <a:r>
                        <a:rPr lang="en-US" sz="700">
                          <a:effectLst/>
                        </a:rPr>
                        <a:t>Number</a:t>
                      </a:r>
                      <a:endParaRPr lang="en-US"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33997" anchor="ctr"/>
                </a:tc>
                <a:tc>
                  <a:txBody>
                    <a:bodyPr/>
                    <a:lstStyle/>
                    <a:p>
                      <a:pPr marL="635" marR="0" algn="l">
                        <a:spcBef>
                          <a:spcPts val="200"/>
                        </a:spcBef>
                        <a:spcAft>
                          <a:spcPts val="200"/>
                        </a:spcAft>
                      </a:pPr>
                      <a:r>
                        <a:rPr lang="en-US" sz="700">
                          <a:effectLst/>
                        </a:rPr>
                        <a:t>8.00</a:t>
                      </a:r>
                      <a:endParaRPr lang="en-US"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33997" anchor="ctr"/>
                </a:tc>
                <a:tc>
                  <a:txBody>
                    <a:bodyPr/>
                    <a:lstStyle/>
                    <a:p>
                      <a:pPr marL="0" marR="0" algn="ctr">
                        <a:spcBef>
                          <a:spcPts val="200"/>
                        </a:spcBef>
                        <a:spcAft>
                          <a:spcPts val="200"/>
                        </a:spcAft>
                      </a:pPr>
                      <a:r>
                        <a:rPr lang="en-US" sz="700">
                          <a:effectLst/>
                        </a:rPr>
                        <a:t>7.00</a:t>
                      </a:r>
                      <a:endParaRPr lang="en-US"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33997" anchor="ctr"/>
                </a:tc>
                <a:tc>
                  <a:txBody>
                    <a:bodyPr/>
                    <a:lstStyle/>
                    <a:p>
                      <a:pPr marL="73025" marR="0" algn="l">
                        <a:spcBef>
                          <a:spcPts val="200"/>
                        </a:spcBef>
                        <a:spcAft>
                          <a:spcPts val="200"/>
                        </a:spcAft>
                      </a:pPr>
                      <a:r>
                        <a:rPr lang="en-US" sz="700">
                          <a:effectLst/>
                        </a:rPr>
                        <a:t>6.00</a:t>
                      </a:r>
                      <a:endParaRPr lang="en-US"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33997" anchor="ctr"/>
                </a:tc>
                <a:extLst>
                  <a:ext uri="{0D108BD9-81ED-4DB2-BD59-A6C34878D82A}">
                    <a16:rowId xmlns:a16="http://schemas.microsoft.com/office/drawing/2014/main" val="3805915478"/>
                  </a:ext>
                </a:extLst>
              </a:tr>
              <a:tr h="189961">
                <a:tc>
                  <a:txBody>
                    <a:bodyPr/>
                    <a:lstStyle/>
                    <a:p>
                      <a:pPr marL="57150" marR="0" algn="l">
                        <a:spcBef>
                          <a:spcPts val="200"/>
                        </a:spcBef>
                        <a:spcAft>
                          <a:spcPts val="200"/>
                        </a:spcAft>
                      </a:pPr>
                      <a:r>
                        <a:rPr lang="en-US" sz="700">
                          <a:effectLst/>
                        </a:rPr>
                        <a:t>Number of new enterprise registrations per year</a:t>
                      </a:r>
                      <a:endParaRPr lang="en-US"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33997" anchor="ctr"/>
                </a:tc>
                <a:tc>
                  <a:txBody>
                    <a:bodyPr/>
                    <a:lstStyle/>
                    <a:p>
                      <a:pPr marL="0" marR="0" algn="l">
                        <a:spcBef>
                          <a:spcPts val="200"/>
                        </a:spcBef>
                        <a:spcAft>
                          <a:spcPts val="200"/>
                        </a:spcAft>
                      </a:pPr>
                      <a:r>
                        <a:rPr lang="en-US" sz="700">
                          <a:effectLst/>
                        </a:rPr>
                        <a:t> </a:t>
                      </a:r>
                      <a:endParaRPr lang="en-US"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33997" anchor="ctr"/>
                </a:tc>
                <a:tc>
                  <a:txBody>
                    <a:bodyPr/>
                    <a:lstStyle/>
                    <a:p>
                      <a:pPr marL="635" marR="0" algn="l">
                        <a:spcBef>
                          <a:spcPts val="200"/>
                        </a:spcBef>
                        <a:spcAft>
                          <a:spcPts val="200"/>
                        </a:spcAft>
                      </a:pPr>
                      <a:r>
                        <a:rPr lang="en-US" sz="700">
                          <a:effectLst/>
                        </a:rPr>
                        <a:t>  </a:t>
                      </a:r>
                      <a:endParaRPr lang="en-US"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33997" anchor="ctr"/>
                </a:tc>
                <a:tc>
                  <a:txBody>
                    <a:bodyPr/>
                    <a:lstStyle/>
                    <a:p>
                      <a:pPr marL="635" marR="0" algn="l">
                        <a:spcBef>
                          <a:spcPts val="200"/>
                        </a:spcBef>
                        <a:spcAft>
                          <a:spcPts val="200"/>
                        </a:spcAft>
                      </a:pPr>
                      <a:r>
                        <a:rPr lang="en-US" sz="700">
                          <a:effectLst/>
                        </a:rPr>
                        <a:t>Number</a:t>
                      </a:r>
                      <a:endParaRPr lang="en-US"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33997" anchor="ctr"/>
                </a:tc>
                <a:tc>
                  <a:txBody>
                    <a:bodyPr/>
                    <a:lstStyle/>
                    <a:p>
                      <a:pPr marL="635" marR="0" algn="l">
                        <a:spcBef>
                          <a:spcPts val="200"/>
                        </a:spcBef>
                        <a:spcAft>
                          <a:spcPts val="200"/>
                        </a:spcAft>
                      </a:pPr>
                      <a:r>
                        <a:rPr lang="en-US" sz="700">
                          <a:effectLst/>
                        </a:rPr>
                        <a:t>6,707.00</a:t>
                      </a:r>
                      <a:endParaRPr lang="en-US"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33997" anchor="ctr"/>
                </a:tc>
                <a:tc>
                  <a:txBody>
                    <a:bodyPr/>
                    <a:lstStyle/>
                    <a:p>
                      <a:pPr marL="0" marR="0" algn="ctr">
                        <a:spcBef>
                          <a:spcPts val="200"/>
                        </a:spcBef>
                        <a:spcAft>
                          <a:spcPts val="200"/>
                        </a:spcAft>
                      </a:pPr>
                      <a:r>
                        <a:rPr lang="en-US" sz="700">
                          <a:effectLst/>
                        </a:rPr>
                        <a:t> </a:t>
                      </a:r>
                      <a:endParaRPr lang="en-US"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33997" anchor="ctr"/>
                </a:tc>
                <a:tc>
                  <a:txBody>
                    <a:bodyPr/>
                    <a:lstStyle/>
                    <a:p>
                      <a:pPr marL="73025" marR="0" algn="l">
                        <a:spcBef>
                          <a:spcPts val="200"/>
                        </a:spcBef>
                        <a:spcAft>
                          <a:spcPts val="200"/>
                        </a:spcAft>
                      </a:pPr>
                      <a:r>
                        <a:rPr lang="en-US" sz="700">
                          <a:effectLst/>
                        </a:rPr>
                        <a:t>7,713.00</a:t>
                      </a:r>
                      <a:endParaRPr lang="en-US"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33997" anchor="ctr"/>
                </a:tc>
                <a:extLst>
                  <a:ext uri="{0D108BD9-81ED-4DB2-BD59-A6C34878D82A}">
                    <a16:rowId xmlns:a16="http://schemas.microsoft.com/office/drawing/2014/main" val="3579403685"/>
                  </a:ext>
                </a:extLst>
              </a:tr>
              <a:tr h="189961">
                <a:tc gridSpan="7">
                  <a:txBody>
                    <a:bodyPr/>
                    <a:lstStyle/>
                    <a:p>
                      <a:pPr marL="57150" marR="0" algn="l">
                        <a:spcBef>
                          <a:spcPts val="200"/>
                        </a:spcBef>
                        <a:spcAft>
                          <a:spcPts val="200"/>
                        </a:spcAft>
                      </a:pPr>
                      <a:r>
                        <a:rPr lang="en-US" sz="700">
                          <a:effectLst/>
                        </a:rPr>
                        <a:t>Faciliating trade and connecting to markets</a:t>
                      </a:r>
                      <a:endParaRPr lang="en-US"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33997"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187286936"/>
                  </a:ext>
                </a:extLst>
              </a:tr>
              <a:tr h="336083">
                <a:tc>
                  <a:txBody>
                    <a:bodyPr/>
                    <a:lstStyle/>
                    <a:p>
                      <a:pPr marL="57150" marR="0" algn="l">
                        <a:spcBef>
                          <a:spcPts val="200"/>
                        </a:spcBef>
                        <a:spcAft>
                          <a:spcPts val="200"/>
                        </a:spcAft>
                      </a:pPr>
                      <a:r>
                        <a:rPr lang="en-US" sz="700" dirty="0">
                          <a:effectLst/>
                        </a:rPr>
                        <a:t>Commitments under the Trade Facilitation Agreement implemented by Lao PDR</a:t>
                      </a:r>
                      <a:endParaRPr lang="en-US" sz="9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33997" anchor="ctr"/>
                </a:tc>
                <a:tc>
                  <a:txBody>
                    <a:bodyPr/>
                    <a:lstStyle/>
                    <a:p>
                      <a:pPr marL="0" marR="0" algn="l">
                        <a:spcBef>
                          <a:spcPts val="200"/>
                        </a:spcBef>
                        <a:spcAft>
                          <a:spcPts val="200"/>
                        </a:spcAft>
                      </a:pPr>
                      <a:r>
                        <a:rPr lang="en-US" sz="700">
                          <a:effectLst/>
                        </a:rPr>
                        <a:t> </a:t>
                      </a:r>
                      <a:endParaRPr lang="en-US"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33997" anchor="ctr"/>
                </a:tc>
                <a:tc>
                  <a:txBody>
                    <a:bodyPr/>
                    <a:lstStyle/>
                    <a:p>
                      <a:pPr marL="635" marR="0" algn="l">
                        <a:spcBef>
                          <a:spcPts val="200"/>
                        </a:spcBef>
                        <a:spcAft>
                          <a:spcPts val="200"/>
                        </a:spcAft>
                      </a:pPr>
                      <a:r>
                        <a:rPr lang="en-US" sz="700">
                          <a:effectLst/>
                        </a:rPr>
                        <a:t>  </a:t>
                      </a:r>
                      <a:endParaRPr lang="en-US"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33997" anchor="ctr"/>
                </a:tc>
                <a:tc>
                  <a:txBody>
                    <a:bodyPr/>
                    <a:lstStyle/>
                    <a:p>
                      <a:pPr marL="635" marR="0" algn="l">
                        <a:spcBef>
                          <a:spcPts val="200"/>
                        </a:spcBef>
                        <a:spcAft>
                          <a:spcPts val="200"/>
                        </a:spcAft>
                      </a:pPr>
                      <a:r>
                        <a:rPr lang="en-US" sz="700">
                          <a:effectLst/>
                        </a:rPr>
                        <a:t>Percentage</a:t>
                      </a:r>
                      <a:endParaRPr lang="en-US"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33997" anchor="ctr"/>
                </a:tc>
                <a:tc>
                  <a:txBody>
                    <a:bodyPr/>
                    <a:lstStyle/>
                    <a:p>
                      <a:pPr marL="635" marR="0" algn="l">
                        <a:spcBef>
                          <a:spcPts val="200"/>
                        </a:spcBef>
                        <a:spcAft>
                          <a:spcPts val="200"/>
                        </a:spcAft>
                      </a:pPr>
                      <a:r>
                        <a:rPr lang="en-US" sz="700">
                          <a:effectLst/>
                        </a:rPr>
                        <a:t>21.00</a:t>
                      </a:r>
                      <a:endParaRPr lang="en-US"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33997" anchor="ctr"/>
                </a:tc>
                <a:tc>
                  <a:txBody>
                    <a:bodyPr/>
                    <a:lstStyle/>
                    <a:p>
                      <a:pPr marL="0" marR="0" algn="ctr">
                        <a:spcBef>
                          <a:spcPts val="200"/>
                        </a:spcBef>
                        <a:spcAft>
                          <a:spcPts val="200"/>
                        </a:spcAft>
                      </a:pPr>
                      <a:r>
                        <a:rPr lang="en-US" sz="700">
                          <a:effectLst/>
                        </a:rPr>
                        <a:t> </a:t>
                      </a:r>
                      <a:endParaRPr lang="en-US"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33997" anchor="ctr"/>
                </a:tc>
                <a:tc>
                  <a:txBody>
                    <a:bodyPr/>
                    <a:lstStyle/>
                    <a:p>
                      <a:pPr marL="73025" marR="0" algn="l">
                        <a:spcBef>
                          <a:spcPts val="200"/>
                        </a:spcBef>
                        <a:spcAft>
                          <a:spcPts val="200"/>
                        </a:spcAft>
                      </a:pPr>
                      <a:r>
                        <a:rPr lang="en-US" sz="700">
                          <a:effectLst/>
                        </a:rPr>
                        <a:t>60.00</a:t>
                      </a:r>
                      <a:endParaRPr lang="en-US"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33997" anchor="ctr"/>
                </a:tc>
                <a:extLst>
                  <a:ext uri="{0D108BD9-81ED-4DB2-BD59-A6C34878D82A}">
                    <a16:rowId xmlns:a16="http://schemas.microsoft.com/office/drawing/2014/main" val="3432705296"/>
                  </a:ext>
                </a:extLst>
              </a:tr>
              <a:tr h="336083">
                <a:tc>
                  <a:txBody>
                    <a:bodyPr/>
                    <a:lstStyle/>
                    <a:p>
                      <a:pPr marL="57150" marR="0" algn="l">
                        <a:spcBef>
                          <a:spcPts val="200"/>
                        </a:spcBef>
                        <a:spcAft>
                          <a:spcPts val="200"/>
                        </a:spcAft>
                      </a:pPr>
                      <a:r>
                        <a:rPr lang="en-US" sz="700">
                          <a:effectLst/>
                        </a:rPr>
                        <a:t>Technical Trade Facilitation Secretariat meetings with Private Sector Participation (last 12 months)</a:t>
                      </a:r>
                      <a:endParaRPr lang="en-US"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33997" anchor="ctr"/>
                </a:tc>
                <a:tc>
                  <a:txBody>
                    <a:bodyPr/>
                    <a:lstStyle/>
                    <a:p>
                      <a:pPr marL="0" marR="0" algn="l">
                        <a:spcBef>
                          <a:spcPts val="200"/>
                        </a:spcBef>
                        <a:spcAft>
                          <a:spcPts val="200"/>
                        </a:spcAft>
                      </a:pPr>
                      <a:r>
                        <a:rPr lang="en-US" sz="700">
                          <a:effectLst/>
                        </a:rPr>
                        <a:t> </a:t>
                      </a:r>
                      <a:endParaRPr lang="en-US"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33997" anchor="ctr"/>
                </a:tc>
                <a:tc>
                  <a:txBody>
                    <a:bodyPr/>
                    <a:lstStyle/>
                    <a:p>
                      <a:pPr marL="635" marR="0" algn="l">
                        <a:spcBef>
                          <a:spcPts val="200"/>
                        </a:spcBef>
                        <a:spcAft>
                          <a:spcPts val="200"/>
                        </a:spcAft>
                      </a:pPr>
                      <a:r>
                        <a:rPr lang="en-US" sz="700">
                          <a:effectLst/>
                        </a:rPr>
                        <a:t>  </a:t>
                      </a:r>
                      <a:endParaRPr lang="en-US"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33997" anchor="ctr"/>
                </a:tc>
                <a:tc>
                  <a:txBody>
                    <a:bodyPr/>
                    <a:lstStyle/>
                    <a:p>
                      <a:pPr marL="635" marR="0" algn="l">
                        <a:spcBef>
                          <a:spcPts val="200"/>
                        </a:spcBef>
                        <a:spcAft>
                          <a:spcPts val="200"/>
                        </a:spcAft>
                      </a:pPr>
                      <a:r>
                        <a:rPr lang="en-US" sz="700">
                          <a:effectLst/>
                        </a:rPr>
                        <a:t>Number</a:t>
                      </a:r>
                      <a:endParaRPr lang="en-US"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33997" anchor="ctr"/>
                </a:tc>
                <a:tc>
                  <a:txBody>
                    <a:bodyPr/>
                    <a:lstStyle/>
                    <a:p>
                      <a:pPr marL="635" marR="0" algn="l">
                        <a:spcBef>
                          <a:spcPts val="200"/>
                        </a:spcBef>
                        <a:spcAft>
                          <a:spcPts val="200"/>
                        </a:spcAft>
                      </a:pPr>
                      <a:r>
                        <a:rPr lang="en-US" sz="700">
                          <a:effectLst/>
                        </a:rPr>
                        <a:t>0.00</a:t>
                      </a:r>
                      <a:endParaRPr lang="en-US"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33997" anchor="ctr"/>
                </a:tc>
                <a:tc>
                  <a:txBody>
                    <a:bodyPr/>
                    <a:lstStyle/>
                    <a:p>
                      <a:pPr marL="0" marR="0" algn="ctr">
                        <a:spcBef>
                          <a:spcPts val="200"/>
                        </a:spcBef>
                        <a:spcAft>
                          <a:spcPts val="200"/>
                        </a:spcAft>
                      </a:pPr>
                      <a:r>
                        <a:rPr lang="en-US" sz="700">
                          <a:effectLst/>
                        </a:rPr>
                        <a:t> </a:t>
                      </a:r>
                      <a:endParaRPr lang="en-US"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33997" anchor="ctr"/>
                </a:tc>
                <a:tc>
                  <a:txBody>
                    <a:bodyPr/>
                    <a:lstStyle/>
                    <a:p>
                      <a:pPr marL="73025" marR="0" algn="l">
                        <a:spcBef>
                          <a:spcPts val="200"/>
                        </a:spcBef>
                        <a:spcAft>
                          <a:spcPts val="200"/>
                        </a:spcAft>
                      </a:pPr>
                      <a:r>
                        <a:rPr lang="en-US" sz="700">
                          <a:effectLst/>
                        </a:rPr>
                        <a:t>4.00</a:t>
                      </a:r>
                      <a:endParaRPr lang="en-US"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33997" anchor="ctr"/>
                </a:tc>
                <a:extLst>
                  <a:ext uri="{0D108BD9-81ED-4DB2-BD59-A6C34878D82A}">
                    <a16:rowId xmlns:a16="http://schemas.microsoft.com/office/drawing/2014/main" val="273611575"/>
                  </a:ext>
                </a:extLst>
              </a:tr>
              <a:tr h="336083">
                <a:tc>
                  <a:txBody>
                    <a:bodyPr/>
                    <a:lstStyle/>
                    <a:p>
                      <a:pPr marL="57150" marR="0" algn="l">
                        <a:spcBef>
                          <a:spcPts val="200"/>
                        </a:spcBef>
                        <a:spcAft>
                          <a:spcPts val="200"/>
                        </a:spcAft>
                      </a:pPr>
                      <a:r>
                        <a:rPr lang="en-US" sz="700">
                          <a:effectLst/>
                        </a:rPr>
                        <a:t>Mean time to clear imports, exports, and transit, through customs</a:t>
                      </a:r>
                      <a:endParaRPr lang="en-US"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33997" anchor="ctr"/>
                </a:tc>
                <a:tc>
                  <a:txBody>
                    <a:bodyPr/>
                    <a:lstStyle/>
                    <a:p>
                      <a:pPr marL="0" marR="0" algn="l">
                        <a:spcBef>
                          <a:spcPts val="200"/>
                        </a:spcBef>
                        <a:spcAft>
                          <a:spcPts val="200"/>
                        </a:spcAft>
                      </a:pPr>
                      <a:r>
                        <a:rPr lang="en-US" sz="700">
                          <a:effectLst/>
                        </a:rPr>
                        <a:t> </a:t>
                      </a:r>
                      <a:endParaRPr lang="en-US"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33997" anchor="ctr"/>
                </a:tc>
                <a:tc>
                  <a:txBody>
                    <a:bodyPr/>
                    <a:lstStyle/>
                    <a:p>
                      <a:pPr marL="635" marR="0" algn="l">
                        <a:spcBef>
                          <a:spcPts val="200"/>
                        </a:spcBef>
                        <a:spcAft>
                          <a:spcPts val="200"/>
                        </a:spcAft>
                      </a:pPr>
                      <a:r>
                        <a:rPr lang="en-US" sz="700">
                          <a:effectLst/>
                        </a:rPr>
                        <a:t>  </a:t>
                      </a:r>
                      <a:endParaRPr lang="en-US"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33997" anchor="ctr"/>
                </a:tc>
                <a:tc>
                  <a:txBody>
                    <a:bodyPr/>
                    <a:lstStyle/>
                    <a:p>
                      <a:pPr marL="635" marR="0" algn="l">
                        <a:spcBef>
                          <a:spcPts val="200"/>
                        </a:spcBef>
                        <a:spcAft>
                          <a:spcPts val="200"/>
                        </a:spcAft>
                      </a:pPr>
                      <a:r>
                        <a:rPr lang="en-US" sz="700">
                          <a:effectLst/>
                        </a:rPr>
                        <a:t>Hours</a:t>
                      </a:r>
                      <a:endParaRPr lang="en-US"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33997" anchor="ctr"/>
                </a:tc>
                <a:tc>
                  <a:txBody>
                    <a:bodyPr/>
                    <a:lstStyle/>
                    <a:p>
                      <a:pPr marL="635" marR="0" algn="l">
                        <a:spcBef>
                          <a:spcPts val="200"/>
                        </a:spcBef>
                        <a:spcAft>
                          <a:spcPts val="200"/>
                        </a:spcAft>
                      </a:pPr>
                      <a:r>
                        <a:rPr lang="en-US" sz="700">
                          <a:effectLst/>
                        </a:rPr>
                        <a:t>9.40</a:t>
                      </a:r>
                      <a:endParaRPr lang="en-US"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33997" anchor="ctr"/>
                </a:tc>
                <a:tc>
                  <a:txBody>
                    <a:bodyPr/>
                    <a:lstStyle/>
                    <a:p>
                      <a:pPr marL="0" marR="0" algn="ctr">
                        <a:spcBef>
                          <a:spcPts val="200"/>
                        </a:spcBef>
                        <a:spcAft>
                          <a:spcPts val="200"/>
                        </a:spcAft>
                      </a:pPr>
                      <a:r>
                        <a:rPr lang="en-US" sz="700">
                          <a:effectLst/>
                        </a:rPr>
                        <a:t> </a:t>
                      </a:r>
                      <a:endParaRPr lang="en-US"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33997" anchor="ctr"/>
                </a:tc>
                <a:tc>
                  <a:txBody>
                    <a:bodyPr/>
                    <a:lstStyle/>
                    <a:p>
                      <a:pPr marL="73025" marR="0" algn="l">
                        <a:spcBef>
                          <a:spcPts val="200"/>
                        </a:spcBef>
                        <a:spcAft>
                          <a:spcPts val="200"/>
                        </a:spcAft>
                      </a:pPr>
                      <a:r>
                        <a:rPr lang="en-US" sz="700">
                          <a:effectLst/>
                        </a:rPr>
                        <a:t>6.00</a:t>
                      </a:r>
                      <a:endParaRPr lang="en-US"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33997" anchor="ctr"/>
                </a:tc>
                <a:extLst>
                  <a:ext uri="{0D108BD9-81ED-4DB2-BD59-A6C34878D82A}">
                    <a16:rowId xmlns:a16="http://schemas.microsoft.com/office/drawing/2014/main" val="3750996370"/>
                  </a:ext>
                </a:extLst>
              </a:tr>
              <a:tr h="189961">
                <a:tc gridSpan="7">
                  <a:txBody>
                    <a:bodyPr/>
                    <a:lstStyle/>
                    <a:p>
                      <a:pPr marL="57150" marR="0" algn="l">
                        <a:spcBef>
                          <a:spcPts val="200"/>
                        </a:spcBef>
                        <a:spcAft>
                          <a:spcPts val="200"/>
                        </a:spcAft>
                      </a:pPr>
                      <a:r>
                        <a:rPr lang="en-US" sz="700">
                          <a:effectLst/>
                        </a:rPr>
                        <a:t>Improving Firm-Level Competitiveness</a:t>
                      </a:r>
                      <a:endParaRPr lang="en-US"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33997"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030746714"/>
                  </a:ext>
                </a:extLst>
              </a:tr>
              <a:tr h="189961">
                <a:tc>
                  <a:txBody>
                    <a:bodyPr/>
                    <a:lstStyle/>
                    <a:p>
                      <a:pPr marL="57150" marR="0" algn="l">
                        <a:spcBef>
                          <a:spcPts val="200"/>
                        </a:spcBef>
                        <a:spcAft>
                          <a:spcPts val="200"/>
                        </a:spcAft>
                      </a:pPr>
                      <a:r>
                        <a:rPr lang="en-US" sz="700">
                          <a:effectLst/>
                        </a:rPr>
                        <a:t>Total number of grants disbursed</a:t>
                      </a:r>
                      <a:endParaRPr lang="en-US"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33997" anchor="ctr"/>
                </a:tc>
                <a:tc>
                  <a:txBody>
                    <a:bodyPr/>
                    <a:lstStyle/>
                    <a:p>
                      <a:pPr marL="0" marR="0" algn="l">
                        <a:spcBef>
                          <a:spcPts val="200"/>
                        </a:spcBef>
                        <a:spcAft>
                          <a:spcPts val="200"/>
                        </a:spcAft>
                      </a:pPr>
                      <a:r>
                        <a:rPr lang="en-US" sz="700">
                          <a:effectLst/>
                        </a:rPr>
                        <a:t> </a:t>
                      </a:r>
                      <a:endParaRPr lang="en-US"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33997" anchor="ctr"/>
                </a:tc>
                <a:tc>
                  <a:txBody>
                    <a:bodyPr/>
                    <a:lstStyle/>
                    <a:p>
                      <a:pPr marL="635" marR="0" algn="l">
                        <a:spcBef>
                          <a:spcPts val="200"/>
                        </a:spcBef>
                        <a:spcAft>
                          <a:spcPts val="200"/>
                        </a:spcAft>
                      </a:pPr>
                      <a:r>
                        <a:rPr lang="en-US" sz="700">
                          <a:effectLst/>
                        </a:rPr>
                        <a:t>  </a:t>
                      </a:r>
                      <a:endParaRPr lang="en-US"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33997" anchor="ctr"/>
                </a:tc>
                <a:tc>
                  <a:txBody>
                    <a:bodyPr/>
                    <a:lstStyle/>
                    <a:p>
                      <a:pPr marL="635" marR="0" algn="l">
                        <a:spcBef>
                          <a:spcPts val="200"/>
                        </a:spcBef>
                        <a:spcAft>
                          <a:spcPts val="200"/>
                        </a:spcAft>
                      </a:pPr>
                      <a:r>
                        <a:rPr lang="en-US" sz="700">
                          <a:effectLst/>
                        </a:rPr>
                        <a:t>Number</a:t>
                      </a:r>
                      <a:endParaRPr lang="en-US"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33997" anchor="ctr"/>
                </a:tc>
                <a:tc>
                  <a:txBody>
                    <a:bodyPr/>
                    <a:lstStyle/>
                    <a:p>
                      <a:pPr marL="635" marR="0" algn="l">
                        <a:spcBef>
                          <a:spcPts val="200"/>
                        </a:spcBef>
                        <a:spcAft>
                          <a:spcPts val="200"/>
                        </a:spcAft>
                      </a:pPr>
                      <a:r>
                        <a:rPr lang="en-US" sz="700">
                          <a:effectLst/>
                        </a:rPr>
                        <a:t>0.00</a:t>
                      </a:r>
                      <a:endParaRPr lang="en-US"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33997" anchor="ctr"/>
                </a:tc>
                <a:tc>
                  <a:txBody>
                    <a:bodyPr/>
                    <a:lstStyle/>
                    <a:p>
                      <a:pPr marL="0" marR="0" algn="ctr">
                        <a:spcBef>
                          <a:spcPts val="200"/>
                        </a:spcBef>
                        <a:spcAft>
                          <a:spcPts val="200"/>
                        </a:spcAft>
                      </a:pPr>
                      <a:r>
                        <a:rPr lang="en-US" sz="700">
                          <a:effectLst/>
                        </a:rPr>
                        <a:t> </a:t>
                      </a:r>
                      <a:endParaRPr lang="en-US"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33997" anchor="ctr"/>
                </a:tc>
                <a:tc>
                  <a:txBody>
                    <a:bodyPr/>
                    <a:lstStyle/>
                    <a:p>
                      <a:pPr marL="73025" marR="0" algn="l">
                        <a:spcBef>
                          <a:spcPts val="200"/>
                        </a:spcBef>
                        <a:spcAft>
                          <a:spcPts val="200"/>
                        </a:spcAft>
                      </a:pPr>
                      <a:r>
                        <a:rPr lang="en-US" sz="700">
                          <a:effectLst/>
                        </a:rPr>
                        <a:t>300.00</a:t>
                      </a:r>
                      <a:endParaRPr lang="en-US"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33997" anchor="ctr"/>
                </a:tc>
                <a:extLst>
                  <a:ext uri="{0D108BD9-81ED-4DB2-BD59-A6C34878D82A}">
                    <a16:rowId xmlns:a16="http://schemas.microsoft.com/office/drawing/2014/main" val="2159670162"/>
                  </a:ext>
                </a:extLst>
              </a:tr>
              <a:tr h="336083">
                <a:tc>
                  <a:txBody>
                    <a:bodyPr/>
                    <a:lstStyle/>
                    <a:p>
                      <a:pPr marL="57150" marR="0" algn="l">
                        <a:spcBef>
                          <a:spcPts val="200"/>
                        </a:spcBef>
                        <a:spcAft>
                          <a:spcPts val="200"/>
                        </a:spcAft>
                      </a:pPr>
                      <a:r>
                        <a:rPr lang="en-US" sz="700" dirty="0">
                          <a:effectLst/>
                        </a:rPr>
                        <a:t>Grants to women-led enterprises</a:t>
                      </a:r>
                      <a:endParaRPr lang="en-US" sz="9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33997" anchor="ctr">
                    <a:solidFill>
                      <a:srgbClr val="FFC000"/>
                    </a:solidFill>
                  </a:tcPr>
                </a:tc>
                <a:tc>
                  <a:txBody>
                    <a:bodyPr/>
                    <a:lstStyle/>
                    <a:p>
                      <a:pPr marL="0" marR="0" algn="l">
                        <a:spcBef>
                          <a:spcPts val="200"/>
                        </a:spcBef>
                        <a:spcAft>
                          <a:spcPts val="200"/>
                        </a:spcAft>
                      </a:pPr>
                      <a:r>
                        <a:rPr lang="en-US" sz="700">
                          <a:effectLst/>
                        </a:rPr>
                        <a:t> </a:t>
                      </a:r>
                      <a:endParaRPr lang="en-US"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33997" anchor="ctr"/>
                </a:tc>
                <a:tc>
                  <a:txBody>
                    <a:bodyPr/>
                    <a:lstStyle/>
                    <a:p>
                      <a:pPr marL="635" marR="0" algn="l">
                        <a:spcBef>
                          <a:spcPts val="200"/>
                        </a:spcBef>
                        <a:spcAft>
                          <a:spcPts val="200"/>
                        </a:spcAft>
                      </a:pPr>
                      <a:r>
                        <a:rPr lang="en-US" sz="700">
                          <a:effectLst/>
                        </a:rPr>
                        <a:t>  </a:t>
                      </a:r>
                      <a:endParaRPr lang="en-US"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33997" anchor="ctr"/>
                </a:tc>
                <a:tc>
                  <a:txBody>
                    <a:bodyPr/>
                    <a:lstStyle/>
                    <a:p>
                      <a:pPr marL="635" marR="0" algn="l">
                        <a:spcBef>
                          <a:spcPts val="200"/>
                        </a:spcBef>
                        <a:spcAft>
                          <a:spcPts val="200"/>
                        </a:spcAft>
                      </a:pPr>
                      <a:r>
                        <a:rPr lang="en-US" sz="700">
                          <a:effectLst/>
                        </a:rPr>
                        <a:t>Percentage</a:t>
                      </a:r>
                      <a:endParaRPr lang="en-US"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33997" anchor="ctr"/>
                </a:tc>
                <a:tc>
                  <a:txBody>
                    <a:bodyPr/>
                    <a:lstStyle/>
                    <a:p>
                      <a:pPr marL="635" marR="0" algn="l">
                        <a:spcBef>
                          <a:spcPts val="200"/>
                        </a:spcBef>
                        <a:spcAft>
                          <a:spcPts val="200"/>
                        </a:spcAft>
                      </a:pPr>
                      <a:r>
                        <a:rPr lang="en-US" sz="700">
                          <a:effectLst/>
                        </a:rPr>
                        <a:t>0.00</a:t>
                      </a:r>
                      <a:endParaRPr lang="en-US"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33997" anchor="ctr"/>
                </a:tc>
                <a:tc>
                  <a:txBody>
                    <a:bodyPr/>
                    <a:lstStyle/>
                    <a:p>
                      <a:pPr marL="0" marR="0" algn="ctr">
                        <a:spcBef>
                          <a:spcPts val="200"/>
                        </a:spcBef>
                        <a:spcAft>
                          <a:spcPts val="200"/>
                        </a:spcAft>
                      </a:pPr>
                      <a:r>
                        <a:rPr lang="en-US" sz="700">
                          <a:effectLst/>
                        </a:rPr>
                        <a:t> </a:t>
                      </a:r>
                      <a:endParaRPr lang="en-US"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33997" anchor="ctr"/>
                </a:tc>
                <a:tc>
                  <a:txBody>
                    <a:bodyPr/>
                    <a:lstStyle/>
                    <a:p>
                      <a:pPr marL="73025" marR="0" algn="l">
                        <a:spcBef>
                          <a:spcPts val="200"/>
                        </a:spcBef>
                        <a:spcAft>
                          <a:spcPts val="200"/>
                        </a:spcAft>
                      </a:pPr>
                      <a:r>
                        <a:rPr lang="en-US" sz="700">
                          <a:effectLst/>
                        </a:rPr>
                        <a:t>40.00</a:t>
                      </a:r>
                      <a:endParaRPr lang="en-US"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33997" anchor="ctr"/>
                </a:tc>
                <a:extLst>
                  <a:ext uri="{0D108BD9-81ED-4DB2-BD59-A6C34878D82A}">
                    <a16:rowId xmlns:a16="http://schemas.microsoft.com/office/drawing/2014/main" val="190073619"/>
                  </a:ext>
                </a:extLst>
              </a:tr>
              <a:tr h="189961">
                <a:tc gridSpan="7">
                  <a:txBody>
                    <a:bodyPr/>
                    <a:lstStyle/>
                    <a:p>
                      <a:pPr marL="57150" marR="0" algn="l">
                        <a:spcBef>
                          <a:spcPts val="200"/>
                        </a:spcBef>
                        <a:spcAft>
                          <a:spcPts val="200"/>
                        </a:spcAft>
                      </a:pPr>
                      <a:r>
                        <a:rPr lang="en-US" sz="700">
                          <a:effectLst/>
                        </a:rPr>
                        <a:t>Supporting Better and More Inclusive Policies</a:t>
                      </a:r>
                      <a:endParaRPr lang="en-US"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33997"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547115815"/>
                  </a:ext>
                </a:extLst>
              </a:tr>
              <a:tr h="189961">
                <a:tc>
                  <a:txBody>
                    <a:bodyPr/>
                    <a:lstStyle/>
                    <a:p>
                      <a:pPr marL="57150" marR="0" algn="l">
                        <a:spcBef>
                          <a:spcPts val="200"/>
                        </a:spcBef>
                        <a:spcAft>
                          <a:spcPts val="200"/>
                        </a:spcAft>
                      </a:pPr>
                      <a:r>
                        <a:rPr lang="en-US" sz="700">
                          <a:effectLst/>
                        </a:rPr>
                        <a:t>Lao Business Fora held per year</a:t>
                      </a:r>
                      <a:endParaRPr lang="en-US"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33997" anchor="ctr"/>
                </a:tc>
                <a:tc>
                  <a:txBody>
                    <a:bodyPr/>
                    <a:lstStyle/>
                    <a:p>
                      <a:pPr marL="0" marR="0" algn="l">
                        <a:spcBef>
                          <a:spcPts val="200"/>
                        </a:spcBef>
                        <a:spcAft>
                          <a:spcPts val="200"/>
                        </a:spcAft>
                      </a:pPr>
                      <a:r>
                        <a:rPr lang="en-US" sz="700">
                          <a:effectLst/>
                        </a:rPr>
                        <a:t> </a:t>
                      </a:r>
                      <a:endParaRPr lang="en-US"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33997" anchor="ctr"/>
                </a:tc>
                <a:tc>
                  <a:txBody>
                    <a:bodyPr/>
                    <a:lstStyle/>
                    <a:p>
                      <a:pPr marL="635" marR="0" algn="l">
                        <a:spcBef>
                          <a:spcPts val="200"/>
                        </a:spcBef>
                        <a:spcAft>
                          <a:spcPts val="200"/>
                        </a:spcAft>
                      </a:pPr>
                      <a:r>
                        <a:rPr lang="en-US" sz="700">
                          <a:effectLst/>
                        </a:rPr>
                        <a:t>  </a:t>
                      </a:r>
                      <a:endParaRPr lang="en-US"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33997" anchor="ctr"/>
                </a:tc>
                <a:tc>
                  <a:txBody>
                    <a:bodyPr/>
                    <a:lstStyle/>
                    <a:p>
                      <a:pPr marL="635" marR="0" algn="l">
                        <a:spcBef>
                          <a:spcPts val="200"/>
                        </a:spcBef>
                        <a:spcAft>
                          <a:spcPts val="200"/>
                        </a:spcAft>
                      </a:pPr>
                      <a:r>
                        <a:rPr lang="en-US" sz="700">
                          <a:effectLst/>
                        </a:rPr>
                        <a:t>Number</a:t>
                      </a:r>
                      <a:endParaRPr lang="en-US"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33997" anchor="ctr"/>
                </a:tc>
                <a:tc>
                  <a:txBody>
                    <a:bodyPr/>
                    <a:lstStyle/>
                    <a:p>
                      <a:pPr marL="635" marR="0" algn="l">
                        <a:spcBef>
                          <a:spcPts val="200"/>
                        </a:spcBef>
                        <a:spcAft>
                          <a:spcPts val="200"/>
                        </a:spcAft>
                      </a:pPr>
                      <a:r>
                        <a:rPr lang="en-US" sz="700">
                          <a:effectLst/>
                        </a:rPr>
                        <a:t>1.00</a:t>
                      </a:r>
                      <a:endParaRPr lang="en-US"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33997" anchor="ctr"/>
                </a:tc>
                <a:tc>
                  <a:txBody>
                    <a:bodyPr/>
                    <a:lstStyle/>
                    <a:p>
                      <a:pPr marL="0" marR="0" algn="ctr">
                        <a:spcBef>
                          <a:spcPts val="200"/>
                        </a:spcBef>
                        <a:spcAft>
                          <a:spcPts val="200"/>
                        </a:spcAft>
                      </a:pPr>
                      <a:r>
                        <a:rPr lang="en-US" sz="700">
                          <a:effectLst/>
                        </a:rPr>
                        <a:t> </a:t>
                      </a:r>
                      <a:endParaRPr lang="en-US"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33997" anchor="ctr"/>
                </a:tc>
                <a:tc>
                  <a:txBody>
                    <a:bodyPr/>
                    <a:lstStyle/>
                    <a:p>
                      <a:pPr marL="73025" marR="0" algn="l">
                        <a:spcBef>
                          <a:spcPts val="200"/>
                        </a:spcBef>
                        <a:spcAft>
                          <a:spcPts val="200"/>
                        </a:spcAft>
                      </a:pPr>
                      <a:r>
                        <a:rPr lang="en-US" sz="700">
                          <a:effectLst/>
                        </a:rPr>
                        <a:t>1.00</a:t>
                      </a:r>
                      <a:endParaRPr lang="en-US"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33997" anchor="ctr"/>
                </a:tc>
                <a:extLst>
                  <a:ext uri="{0D108BD9-81ED-4DB2-BD59-A6C34878D82A}">
                    <a16:rowId xmlns:a16="http://schemas.microsoft.com/office/drawing/2014/main" val="631433923"/>
                  </a:ext>
                </a:extLst>
              </a:tr>
              <a:tr h="336083">
                <a:tc>
                  <a:txBody>
                    <a:bodyPr/>
                    <a:lstStyle/>
                    <a:p>
                      <a:pPr marL="57150" marR="0" algn="l">
                        <a:spcBef>
                          <a:spcPts val="200"/>
                        </a:spcBef>
                        <a:spcAft>
                          <a:spcPts val="200"/>
                        </a:spcAft>
                      </a:pPr>
                      <a:r>
                        <a:rPr lang="en-US" sz="700" dirty="0">
                          <a:effectLst/>
                        </a:rPr>
                        <a:t>Issues captured and actioned through the Lao Business Forum that have been raised by women-led enterprises</a:t>
                      </a:r>
                      <a:endParaRPr lang="en-US" sz="9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33997" anchor="ctr">
                    <a:solidFill>
                      <a:srgbClr val="FFC000"/>
                    </a:solidFill>
                  </a:tcPr>
                </a:tc>
                <a:tc>
                  <a:txBody>
                    <a:bodyPr/>
                    <a:lstStyle/>
                    <a:p>
                      <a:pPr marL="0" marR="0" algn="l">
                        <a:spcBef>
                          <a:spcPts val="200"/>
                        </a:spcBef>
                        <a:spcAft>
                          <a:spcPts val="200"/>
                        </a:spcAft>
                      </a:pPr>
                      <a:r>
                        <a:rPr lang="en-US" sz="700">
                          <a:effectLst/>
                        </a:rPr>
                        <a:t> </a:t>
                      </a:r>
                      <a:endParaRPr lang="en-US"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33997" anchor="ctr"/>
                </a:tc>
                <a:tc>
                  <a:txBody>
                    <a:bodyPr/>
                    <a:lstStyle/>
                    <a:p>
                      <a:pPr marL="635" marR="0" algn="l">
                        <a:spcBef>
                          <a:spcPts val="200"/>
                        </a:spcBef>
                        <a:spcAft>
                          <a:spcPts val="200"/>
                        </a:spcAft>
                      </a:pPr>
                      <a:r>
                        <a:rPr lang="en-US" sz="700">
                          <a:effectLst/>
                        </a:rPr>
                        <a:t>  </a:t>
                      </a:r>
                      <a:endParaRPr lang="en-US"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33997" anchor="ctr"/>
                </a:tc>
                <a:tc>
                  <a:txBody>
                    <a:bodyPr/>
                    <a:lstStyle/>
                    <a:p>
                      <a:pPr marL="635" marR="0" algn="l">
                        <a:spcBef>
                          <a:spcPts val="200"/>
                        </a:spcBef>
                        <a:spcAft>
                          <a:spcPts val="200"/>
                        </a:spcAft>
                      </a:pPr>
                      <a:r>
                        <a:rPr lang="en-US" sz="700">
                          <a:effectLst/>
                        </a:rPr>
                        <a:t>Percentage</a:t>
                      </a:r>
                      <a:endParaRPr lang="en-US"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33997" anchor="ctr"/>
                </a:tc>
                <a:tc>
                  <a:txBody>
                    <a:bodyPr/>
                    <a:lstStyle/>
                    <a:p>
                      <a:pPr marL="635" marR="0" algn="l">
                        <a:spcBef>
                          <a:spcPts val="200"/>
                        </a:spcBef>
                        <a:spcAft>
                          <a:spcPts val="200"/>
                        </a:spcAft>
                      </a:pPr>
                      <a:r>
                        <a:rPr lang="en-US" sz="700">
                          <a:effectLst/>
                        </a:rPr>
                        <a:t>33.30</a:t>
                      </a:r>
                      <a:endParaRPr lang="en-US"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33997" anchor="ctr"/>
                </a:tc>
                <a:tc>
                  <a:txBody>
                    <a:bodyPr/>
                    <a:lstStyle/>
                    <a:p>
                      <a:pPr marL="0" marR="0" algn="ctr">
                        <a:spcBef>
                          <a:spcPts val="200"/>
                        </a:spcBef>
                        <a:spcAft>
                          <a:spcPts val="200"/>
                        </a:spcAft>
                      </a:pPr>
                      <a:r>
                        <a:rPr lang="en-US" sz="700">
                          <a:effectLst/>
                        </a:rPr>
                        <a:t> </a:t>
                      </a:r>
                      <a:endParaRPr lang="en-US"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33997" anchor="ctr"/>
                </a:tc>
                <a:tc>
                  <a:txBody>
                    <a:bodyPr/>
                    <a:lstStyle/>
                    <a:p>
                      <a:pPr marL="73025" marR="0" algn="l">
                        <a:spcBef>
                          <a:spcPts val="200"/>
                        </a:spcBef>
                        <a:spcAft>
                          <a:spcPts val="200"/>
                        </a:spcAft>
                      </a:pPr>
                      <a:r>
                        <a:rPr lang="en-US" sz="700">
                          <a:effectLst/>
                        </a:rPr>
                        <a:t>40.00</a:t>
                      </a:r>
                      <a:endParaRPr lang="en-US"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33997" anchor="ctr"/>
                </a:tc>
                <a:extLst>
                  <a:ext uri="{0D108BD9-81ED-4DB2-BD59-A6C34878D82A}">
                    <a16:rowId xmlns:a16="http://schemas.microsoft.com/office/drawing/2014/main" val="2494269470"/>
                  </a:ext>
                </a:extLst>
              </a:tr>
              <a:tr h="189961">
                <a:tc>
                  <a:txBody>
                    <a:bodyPr/>
                    <a:lstStyle/>
                    <a:p>
                      <a:pPr marL="57150" marR="0" algn="l">
                        <a:spcBef>
                          <a:spcPts val="200"/>
                        </a:spcBef>
                        <a:spcAft>
                          <a:spcPts val="200"/>
                        </a:spcAft>
                      </a:pPr>
                      <a:r>
                        <a:rPr lang="en-US" sz="700">
                          <a:effectLst/>
                        </a:rPr>
                        <a:t>Perception of Lao Business Forum’s effectiveness</a:t>
                      </a:r>
                      <a:endParaRPr lang="en-US"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33997" anchor="ctr"/>
                </a:tc>
                <a:tc>
                  <a:txBody>
                    <a:bodyPr/>
                    <a:lstStyle/>
                    <a:p>
                      <a:pPr marL="0" marR="0" algn="l">
                        <a:spcBef>
                          <a:spcPts val="200"/>
                        </a:spcBef>
                        <a:spcAft>
                          <a:spcPts val="200"/>
                        </a:spcAft>
                      </a:pPr>
                      <a:r>
                        <a:rPr lang="en-US" sz="700">
                          <a:effectLst/>
                        </a:rPr>
                        <a:t> </a:t>
                      </a:r>
                      <a:endParaRPr lang="en-US"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33997" anchor="ctr"/>
                </a:tc>
                <a:tc>
                  <a:txBody>
                    <a:bodyPr/>
                    <a:lstStyle/>
                    <a:p>
                      <a:pPr marL="635" marR="0" algn="l">
                        <a:spcBef>
                          <a:spcPts val="200"/>
                        </a:spcBef>
                        <a:spcAft>
                          <a:spcPts val="200"/>
                        </a:spcAft>
                      </a:pPr>
                      <a:r>
                        <a:rPr lang="en-US" sz="700">
                          <a:effectLst/>
                        </a:rPr>
                        <a:t>  </a:t>
                      </a:r>
                      <a:endParaRPr lang="en-US"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33997" anchor="ctr"/>
                </a:tc>
                <a:tc>
                  <a:txBody>
                    <a:bodyPr/>
                    <a:lstStyle/>
                    <a:p>
                      <a:pPr marL="635" marR="0" algn="l">
                        <a:spcBef>
                          <a:spcPts val="200"/>
                        </a:spcBef>
                        <a:spcAft>
                          <a:spcPts val="200"/>
                        </a:spcAft>
                      </a:pPr>
                      <a:r>
                        <a:rPr lang="en-US" sz="700">
                          <a:effectLst/>
                        </a:rPr>
                        <a:t>Text</a:t>
                      </a:r>
                      <a:endParaRPr lang="en-US"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33997" anchor="ctr"/>
                </a:tc>
                <a:tc>
                  <a:txBody>
                    <a:bodyPr/>
                    <a:lstStyle/>
                    <a:p>
                      <a:pPr marL="635" marR="0" algn="l">
                        <a:spcBef>
                          <a:spcPts val="200"/>
                        </a:spcBef>
                        <a:spcAft>
                          <a:spcPts val="200"/>
                        </a:spcAft>
                      </a:pPr>
                      <a:r>
                        <a:rPr lang="en-US" sz="700">
                          <a:effectLst/>
                        </a:rPr>
                        <a:t>Very effective 31 percent</a:t>
                      </a:r>
                      <a:endParaRPr lang="en-US"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33997" anchor="ctr"/>
                </a:tc>
                <a:tc>
                  <a:txBody>
                    <a:bodyPr/>
                    <a:lstStyle/>
                    <a:p>
                      <a:pPr marL="0" marR="0" algn="ctr">
                        <a:spcBef>
                          <a:spcPts val="200"/>
                        </a:spcBef>
                        <a:spcAft>
                          <a:spcPts val="200"/>
                        </a:spcAft>
                      </a:pPr>
                      <a:r>
                        <a:rPr lang="en-US" sz="700">
                          <a:effectLst/>
                        </a:rPr>
                        <a:t> </a:t>
                      </a:r>
                      <a:endParaRPr lang="en-US"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33997" anchor="ctr"/>
                </a:tc>
                <a:tc>
                  <a:txBody>
                    <a:bodyPr/>
                    <a:lstStyle/>
                    <a:p>
                      <a:pPr marL="73025" marR="0" algn="l">
                        <a:spcBef>
                          <a:spcPts val="200"/>
                        </a:spcBef>
                        <a:spcAft>
                          <a:spcPts val="200"/>
                        </a:spcAft>
                      </a:pPr>
                      <a:r>
                        <a:rPr lang="en-US" sz="700">
                          <a:effectLst/>
                        </a:rPr>
                        <a:t>40.00</a:t>
                      </a:r>
                      <a:endParaRPr lang="en-US"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33997" anchor="ctr"/>
                </a:tc>
                <a:extLst>
                  <a:ext uri="{0D108BD9-81ED-4DB2-BD59-A6C34878D82A}">
                    <a16:rowId xmlns:a16="http://schemas.microsoft.com/office/drawing/2014/main" val="1805180973"/>
                  </a:ext>
                </a:extLst>
              </a:tr>
              <a:tr h="482204">
                <a:tc>
                  <a:txBody>
                    <a:bodyPr/>
                    <a:lstStyle/>
                    <a:p>
                      <a:pPr marL="57150" marR="0" algn="l">
                        <a:spcBef>
                          <a:spcPts val="200"/>
                        </a:spcBef>
                        <a:spcAft>
                          <a:spcPts val="200"/>
                        </a:spcAft>
                      </a:pPr>
                      <a:r>
                        <a:rPr lang="en-US" sz="700" dirty="0">
                          <a:effectLst/>
                        </a:rPr>
                        <a:t>Hits on the Lao Trade Portal</a:t>
                      </a:r>
                      <a:endParaRPr lang="en-US" sz="9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33997" anchor="ctr"/>
                </a:tc>
                <a:tc>
                  <a:txBody>
                    <a:bodyPr/>
                    <a:lstStyle/>
                    <a:p>
                      <a:pPr marL="0" marR="0" algn="l">
                        <a:spcBef>
                          <a:spcPts val="200"/>
                        </a:spcBef>
                        <a:spcAft>
                          <a:spcPts val="200"/>
                        </a:spcAft>
                      </a:pPr>
                      <a:r>
                        <a:rPr lang="en-US" sz="700">
                          <a:effectLst/>
                        </a:rPr>
                        <a:t> </a:t>
                      </a:r>
                      <a:endParaRPr lang="en-US"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33997" anchor="ctr"/>
                </a:tc>
                <a:tc>
                  <a:txBody>
                    <a:bodyPr/>
                    <a:lstStyle/>
                    <a:p>
                      <a:pPr marL="635" marR="0" algn="l">
                        <a:spcBef>
                          <a:spcPts val="200"/>
                        </a:spcBef>
                        <a:spcAft>
                          <a:spcPts val="200"/>
                        </a:spcAft>
                      </a:pPr>
                      <a:r>
                        <a:rPr lang="en-US" sz="700">
                          <a:effectLst/>
                        </a:rPr>
                        <a:t>  </a:t>
                      </a:r>
                      <a:endParaRPr lang="en-US"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33997" anchor="ctr"/>
                </a:tc>
                <a:tc>
                  <a:txBody>
                    <a:bodyPr/>
                    <a:lstStyle/>
                    <a:p>
                      <a:pPr marL="635" marR="0" algn="l">
                        <a:spcBef>
                          <a:spcPts val="200"/>
                        </a:spcBef>
                        <a:spcAft>
                          <a:spcPts val="200"/>
                        </a:spcAft>
                      </a:pPr>
                      <a:r>
                        <a:rPr lang="en-US" sz="700">
                          <a:effectLst/>
                        </a:rPr>
                        <a:t>Number (Thousand)</a:t>
                      </a:r>
                      <a:endParaRPr lang="en-US"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33997" anchor="ctr"/>
                </a:tc>
                <a:tc>
                  <a:txBody>
                    <a:bodyPr/>
                    <a:lstStyle/>
                    <a:p>
                      <a:pPr marL="635" marR="0" algn="l">
                        <a:spcBef>
                          <a:spcPts val="200"/>
                        </a:spcBef>
                        <a:spcAft>
                          <a:spcPts val="200"/>
                        </a:spcAft>
                      </a:pPr>
                      <a:r>
                        <a:rPr lang="en-US" sz="700">
                          <a:effectLst/>
                        </a:rPr>
                        <a:t>370.60</a:t>
                      </a:r>
                      <a:endParaRPr lang="en-US"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33997" anchor="ctr"/>
                </a:tc>
                <a:tc>
                  <a:txBody>
                    <a:bodyPr/>
                    <a:lstStyle/>
                    <a:p>
                      <a:pPr marL="0" marR="0" algn="ctr">
                        <a:spcBef>
                          <a:spcPts val="200"/>
                        </a:spcBef>
                        <a:spcAft>
                          <a:spcPts val="200"/>
                        </a:spcAft>
                      </a:pPr>
                      <a:r>
                        <a:rPr lang="en-US" sz="700">
                          <a:effectLst/>
                        </a:rPr>
                        <a:t> </a:t>
                      </a:r>
                      <a:endParaRPr lang="en-US"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33997" anchor="ctr"/>
                </a:tc>
                <a:tc>
                  <a:txBody>
                    <a:bodyPr/>
                    <a:lstStyle/>
                    <a:p>
                      <a:pPr marL="73025" marR="0" algn="l">
                        <a:spcBef>
                          <a:spcPts val="200"/>
                        </a:spcBef>
                        <a:spcAft>
                          <a:spcPts val="200"/>
                        </a:spcAft>
                      </a:pPr>
                      <a:r>
                        <a:rPr lang="en-US" sz="700" dirty="0">
                          <a:effectLst/>
                        </a:rPr>
                        <a:t>400.00</a:t>
                      </a:r>
                      <a:endParaRPr lang="en-US" sz="9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33997" anchor="ctr"/>
                </a:tc>
                <a:extLst>
                  <a:ext uri="{0D108BD9-81ED-4DB2-BD59-A6C34878D82A}">
                    <a16:rowId xmlns:a16="http://schemas.microsoft.com/office/drawing/2014/main" val="2373674635"/>
                  </a:ext>
                </a:extLst>
              </a:tr>
            </a:tbl>
          </a:graphicData>
        </a:graphic>
      </p:graphicFrame>
    </p:spTree>
    <p:extLst>
      <p:ext uri="{BB962C8B-B14F-4D97-AF65-F5344CB8AC3E}">
        <p14:creationId xmlns:p14="http://schemas.microsoft.com/office/powerpoint/2010/main" val="21762482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idx="4294967295"/>
          </p:nvPr>
        </p:nvSpPr>
        <p:spPr>
          <a:xfrm>
            <a:off x="-844550" y="2222500"/>
            <a:ext cx="9988550" cy="1325563"/>
          </a:xfrm>
        </p:spPr>
        <p:txBody>
          <a:bodyPr>
            <a:normAutofit/>
          </a:bodyPr>
          <a:lstStyle/>
          <a:p>
            <a:pPr algn="ctr"/>
            <a:r>
              <a:rPr lang="en-US" sz="6000" b="1" dirty="0">
                <a:solidFill>
                  <a:schemeClr val="bg1"/>
                </a:solidFill>
                <a:latin typeface="Century Gothic" panose="020B0502020202020204" pitchFamily="34" charset="0"/>
                <a:cs typeface="Arial" panose="020B0604020202020204" pitchFamily="34" charset="0"/>
              </a:rPr>
              <a:t>Thank You</a:t>
            </a:r>
          </a:p>
        </p:txBody>
      </p:sp>
    </p:spTree>
    <p:extLst>
      <p:ext uri="{BB962C8B-B14F-4D97-AF65-F5344CB8AC3E}">
        <p14:creationId xmlns:p14="http://schemas.microsoft.com/office/powerpoint/2010/main" val="4178538873"/>
      </p:ext>
    </p:extLst>
  </p:cSld>
  <p:clrMapOvr>
    <a:masterClrMapping/>
  </p:clrMapOvr>
</p:sld>
</file>

<file path=ppt/theme/theme1.xml><?xml version="1.0" encoding="utf-8"?>
<a:theme xmlns:a="http://schemas.openxmlformats.org/drawingml/2006/main" name="PTT template General">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PTT template General">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PTT template General</Template>
  <TotalTime>1919</TotalTime>
  <Words>1700</Words>
  <Application>Microsoft Office PowerPoint</Application>
  <PresentationFormat>On-screen Show (4:3)</PresentationFormat>
  <Paragraphs>259</Paragraphs>
  <Slides>15</Slides>
  <Notes>5</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15</vt:i4>
      </vt:variant>
    </vt:vector>
  </HeadingPairs>
  <TitlesOfParts>
    <vt:vector size="24" baseType="lpstr">
      <vt:lpstr>Arial</vt:lpstr>
      <vt:lpstr>Calibri</vt:lpstr>
      <vt:lpstr>Calibri Light</vt:lpstr>
      <vt:lpstr>Century Gothic</vt:lpstr>
      <vt:lpstr>Times</vt:lpstr>
      <vt:lpstr>Times New Roman</vt:lpstr>
      <vt:lpstr>Wingdings</vt:lpstr>
      <vt:lpstr>PTT template General</vt:lpstr>
      <vt:lpstr>1_PTT template General</vt:lpstr>
      <vt:lpstr>PowerPoint Presentation</vt:lpstr>
      <vt:lpstr>Key Rational  </vt:lpstr>
      <vt:lpstr>PowerPoint Presentation</vt:lpstr>
      <vt:lpstr>Current Challenges </vt:lpstr>
      <vt:lpstr>Objectives of the Gender Action Plan </vt:lpstr>
      <vt:lpstr>PowerPoint Presentation</vt:lpstr>
      <vt:lpstr>Core Recommendations  </vt:lpstr>
      <vt:lpstr>Actions for Pillar A -  Improving the Business Environment</vt:lpstr>
      <vt:lpstr>Actions for Pillar B – Facilitating Trade and Connecting to Markets</vt:lpstr>
      <vt:lpstr>Actions for Pillar C - Improving Firm-Level Competitiveness </vt:lpstr>
      <vt:lpstr>Actions for Pillar D- Supporting Better and More Inclusive Policies  </vt:lpstr>
      <vt:lpstr>Implementation Arrangement </vt:lpstr>
      <vt:lpstr>M&amp;E and Reporting </vt:lpstr>
      <vt:lpstr>M&amp;E and Reporting </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NIU RFQ</dc:creator>
  <cp:lastModifiedBy>Lenovo</cp:lastModifiedBy>
  <cp:revision>248</cp:revision>
  <cp:lastPrinted>2019-10-08T06:28:48Z</cp:lastPrinted>
  <dcterms:created xsi:type="dcterms:W3CDTF">2015-08-17T04:13:44Z</dcterms:created>
  <dcterms:modified xsi:type="dcterms:W3CDTF">2020-03-31T06:16:21Z</dcterms:modified>
</cp:coreProperties>
</file>