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16"/>
  </p:notesMasterIdLst>
  <p:handoutMasterIdLst>
    <p:handoutMasterId r:id="rId17"/>
  </p:handoutMasterIdLst>
  <p:sldIdLst>
    <p:sldId id="259" r:id="rId2"/>
    <p:sldId id="273" r:id="rId3"/>
    <p:sldId id="295" r:id="rId4"/>
    <p:sldId id="303" r:id="rId5"/>
    <p:sldId id="305" r:id="rId6"/>
    <p:sldId id="306" r:id="rId7"/>
    <p:sldId id="307" r:id="rId8"/>
    <p:sldId id="304" r:id="rId9"/>
    <p:sldId id="308" r:id="rId10"/>
    <p:sldId id="297" r:id="rId11"/>
    <p:sldId id="299" r:id="rId12"/>
    <p:sldId id="300" r:id="rId13"/>
    <p:sldId id="302" r:id="rId14"/>
    <p:sldId id="294" r:id="rId15"/>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E438E84A-BF62-4843-9A82-460B17A5A0CC}">
          <p14:sldIdLst>
            <p14:sldId id="259"/>
            <p14:sldId id="273"/>
            <p14:sldId id="295"/>
            <p14:sldId id="303"/>
            <p14:sldId id="305"/>
            <p14:sldId id="306"/>
            <p14:sldId id="307"/>
            <p14:sldId id="304"/>
            <p14:sldId id="308"/>
            <p14:sldId id="297"/>
            <p14:sldId id="299"/>
            <p14:sldId id="300"/>
            <p14:sldId id="302"/>
            <p14:sldId id="294"/>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nie McDonald" initials="MM" lastIdx="1" clrIdx="0">
    <p:extLst>
      <p:ext uri="{19B8F6BF-5375-455C-9EA6-DF929625EA0E}">
        <p15:presenceInfo xmlns:p15="http://schemas.microsoft.com/office/powerpoint/2012/main" userId="e4ecd403366f28f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61" autoAdjust="0"/>
    <p:restoredTop sz="94660"/>
  </p:normalViewPr>
  <p:slideViewPr>
    <p:cSldViewPr snapToGrid="0">
      <p:cViewPr varScale="1">
        <p:scale>
          <a:sx n="103" d="100"/>
          <a:sy n="103" d="100"/>
        </p:scale>
        <p:origin x="1692" y="108"/>
      </p:cViewPr>
      <p:guideLst>
        <p:guide orient="horz" pos="2160"/>
        <p:guide pos="2880"/>
      </p:guideLst>
    </p:cSldViewPr>
  </p:slideViewPr>
  <p:notesTextViewPr>
    <p:cViewPr>
      <p:scale>
        <a:sx n="1" d="1"/>
        <a:sy n="1" d="1"/>
      </p:scale>
      <p:origin x="0" y="0"/>
    </p:cViewPr>
  </p:notesTextViewPr>
  <p:notesViewPr>
    <p:cSldViewPr snapToGrid="0">
      <p:cViewPr varScale="1">
        <p:scale>
          <a:sx n="84" d="100"/>
          <a:sy n="84" d="100"/>
        </p:scale>
        <p:origin x="382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04148D7F-C7AA-432D-8E90-76C6B6088EFB}" type="datetimeFigureOut">
              <a:rPr lang="en-US" smtClean="0"/>
              <a:t>30-Apr-20</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FC02C252-12EC-4429-9B9A-D4B42FBB195A}" type="slidenum">
              <a:rPr lang="en-US" smtClean="0"/>
              <a:t>‹#›</a:t>
            </a:fld>
            <a:endParaRPr lang="en-US"/>
          </a:p>
        </p:txBody>
      </p:sp>
    </p:spTree>
    <p:extLst>
      <p:ext uri="{BB962C8B-B14F-4D97-AF65-F5344CB8AC3E}">
        <p14:creationId xmlns:p14="http://schemas.microsoft.com/office/powerpoint/2010/main" val="2960645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BFC6825E-98DB-4ABD-B837-8ED2C24C1254}" type="datetimeFigureOut">
              <a:rPr lang="en-US" smtClean="0"/>
              <a:t>30-Apr-20</a:t>
            </a:fld>
            <a:endParaRPr lang="en-US"/>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8B5DCE77-2C49-44B7-986E-44FE77621204}" type="slidenum">
              <a:rPr lang="en-US" smtClean="0"/>
              <a:t>‹#›</a:t>
            </a:fld>
            <a:endParaRPr lang="en-US"/>
          </a:p>
        </p:txBody>
      </p:sp>
    </p:spTree>
    <p:extLst>
      <p:ext uri="{BB962C8B-B14F-4D97-AF65-F5344CB8AC3E}">
        <p14:creationId xmlns:p14="http://schemas.microsoft.com/office/powerpoint/2010/main" val="436849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62050"/>
            <a:ext cx="4181475" cy="3136900"/>
          </a:xfrm>
        </p:spPr>
      </p:sp>
      <p:sp>
        <p:nvSpPr>
          <p:cNvPr id="3" name="Notes Placeholder 2"/>
          <p:cNvSpPr>
            <a:spLocks noGrp="1"/>
          </p:cNvSpPr>
          <p:nvPr>
            <p:ph type="body" idx="1"/>
          </p:nvPr>
        </p:nvSpPr>
        <p:spPr/>
        <p:txBody>
          <a:bodyPr/>
          <a:lstStyle/>
          <a:p>
            <a:pPr algn="just">
              <a:spcBef>
                <a:spcPct val="0"/>
              </a:spcBef>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fld id="{8B5DCE77-2C49-44B7-986E-44FE77621204}" type="slidenum">
              <a:rPr lang="en-US" smtClean="0"/>
              <a:t>1</a:t>
            </a:fld>
            <a:endParaRPr lang="en-US"/>
          </a:p>
        </p:txBody>
      </p:sp>
    </p:spTree>
    <p:extLst>
      <p:ext uri="{BB962C8B-B14F-4D97-AF65-F5344CB8AC3E}">
        <p14:creationId xmlns:p14="http://schemas.microsoft.com/office/powerpoint/2010/main" val="352891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62050"/>
            <a:ext cx="4181475" cy="3136900"/>
          </a:xfrm>
        </p:spPr>
      </p:sp>
      <p:sp>
        <p:nvSpPr>
          <p:cNvPr id="3" name="Notes Placeholder 2"/>
          <p:cNvSpPr>
            <a:spLocks noGrp="1"/>
          </p:cNvSpPr>
          <p:nvPr>
            <p:ph type="body" idx="1"/>
          </p:nvPr>
        </p:nvSpPr>
        <p:spPr/>
        <p:txBody>
          <a:bodyPr/>
          <a:lstStyle/>
          <a:p>
            <a:endParaRPr lang="en-US" dirty="0"/>
          </a:p>
          <a:p>
            <a:r>
              <a:rPr lang="en-US" dirty="0"/>
              <a:t>This brings to the conclusion of my presentation. I am happy to address any questions/ issues you may have.</a:t>
            </a:r>
          </a:p>
          <a:p>
            <a:endParaRPr lang="en-US" dirty="0"/>
          </a:p>
          <a:p>
            <a:r>
              <a:rPr lang="en-US" dirty="0"/>
              <a:t>Thank you for your attention.</a:t>
            </a:r>
          </a:p>
        </p:txBody>
      </p:sp>
      <p:sp>
        <p:nvSpPr>
          <p:cNvPr id="4" name="Slide Number Placeholder 3"/>
          <p:cNvSpPr>
            <a:spLocks noGrp="1"/>
          </p:cNvSpPr>
          <p:nvPr>
            <p:ph type="sldNum" sz="quarter" idx="10"/>
          </p:nvPr>
        </p:nvSpPr>
        <p:spPr/>
        <p:txBody>
          <a:bodyPr/>
          <a:lstStyle/>
          <a:p>
            <a:fld id="{8B5DCE77-2C49-44B7-986E-44FE77621204}" type="slidenum">
              <a:rPr lang="en-US" smtClean="0"/>
              <a:t>14</a:t>
            </a:fld>
            <a:endParaRPr lang="en-US"/>
          </a:p>
        </p:txBody>
      </p:sp>
    </p:spTree>
    <p:extLst>
      <p:ext uri="{BB962C8B-B14F-4D97-AF65-F5344CB8AC3E}">
        <p14:creationId xmlns:p14="http://schemas.microsoft.com/office/powerpoint/2010/main" val="332296070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1.jpe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sv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1_Title and Content">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5" name="Subtitle 2"/>
          <p:cNvSpPr txBox="1">
            <a:spLocks/>
          </p:cNvSpPr>
          <p:nvPr/>
        </p:nvSpPr>
        <p:spPr>
          <a:xfrm>
            <a:off x="7319158" y="6465628"/>
            <a:ext cx="1614050" cy="2585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latin typeface="Arial" panose="020B0604020202020204" pitchFamily="34" charset="0"/>
                <a:cs typeface="Arial" panose="020B0604020202020204" pitchFamily="34" charset="0"/>
              </a:rPr>
              <a:t>www .t4dlaos.org</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73" y="5740400"/>
            <a:ext cx="8893628" cy="65208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4372" y="5905216"/>
            <a:ext cx="784182" cy="37069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563" y="5886114"/>
            <a:ext cx="1264624" cy="386532"/>
          </a:xfrm>
          <a:prstGeom prst="rect">
            <a:avLst/>
          </a:prstGeom>
        </p:spPr>
      </p:pic>
      <p:sp>
        <p:nvSpPr>
          <p:cNvPr id="14" name="Subtitle 2"/>
          <p:cNvSpPr txBox="1">
            <a:spLocks/>
          </p:cNvSpPr>
          <p:nvPr/>
        </p:nvSpPr>
        <p:spPr>
          <a:xfrm>
            <a:off x="2371786" y="382384"/>
            <a:ext cx="3751614" cy="87602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Bef>
                <a:spcPts val="0"/>
              </a:spcBef>
            </a:pPr>
            <a:r>
              <a:rPr lang="en-US" sz="1500" b="1" dirty="0">
                <a:solidFill>
                  <a:schemeClr val="bg1"/>
                </a:solidFill>
                <a:latin typeface="Arial" panose="020B0604020202020204" pitchFamily="34" charset="0"/>
                <a:cs typeface="Arial" panose="020B0604020202020204" pitchFamily="34" charset="0"/>
              </a:rPr>
              <a:t>Ministry</a:t>
            </a:r>
            <a:r>
              <a:rPr lang="en-US" sz="1500" b="1" baseline="0" dirty="0">
                <a:solidFill>
                  <a:schemeClr val="bg1"/>
                </a:solidFill>
                <a:latin typeface="Arial" panose="020B0604020202020204" pitchFamily="34" charset="0"/>
                <a:cs typeface="Arial" panose="020B0604020202020204" pitchFamily="34" charset="0"/>
              </a:rPr>
              <a:t> of Industry and Commerce</a:t>
            </a:r>
          </a:p>
          <a:p>
            <a:pPr algn="l">
              <a:lnSpc>
                <a:spcPct val="150000"/>
              </a:lnSpc>
              <a:spcBef>
                <a:spcPts val="0"/>
              </a:spcBef>
            </a:pPr>
            <a:r>
              <a:rPr lang="en-US" sz="1200" b="1" dirty="0">
                <a:solidFill>
                  <a:schemeClr val="bg1"/>
                </a:solidFill>
                <a:latin typeface="Arial" panose="020B0604020202020204" pitchFamily="34" charset="0"/>
                <a:cs typeface="Arial" panose="020B0604020202020204" pitchFamily="34" charset="0"/>
              </a:rPr>
              <a:t>Department of Planning and Cooperation</a:t>
            </a:r>
          </a:p>
          <a:p>
            <a:pPr algn="l">
              <a:lnSpc>
                <a:spcPct val="150000"/>
              </a:lnSpc>
              <a:spcBef>
                <a:spcPts val="0"/>
              </a:spcBef>
            </a:pPr>
            <a:r>
              <a:rPr lang="en-US" sz="1200" b="0" dirty="0">
                <a:solidFill>
                  <a:schemeClr val="bg1"/>
                </a:solidFill>
                <a:latin typeface="Arial" panose="020B0604020202020204" pitchFamily="34" charset="0"/>
                <a:cs typeface="Arial" panose="020B0604020202020204" pitchFamily="34" charset="0"/>
              </a:rPr>
              <a:t>NIU Division</a:t>
            </a:r>
          </a:p>
        </p:txBody>
      </p:sp>
      <p:pic>
        <p:nvPicPr>
          <p:cNvPr id="19" name="Picture 18">
            <a:extLst>
              <a:ext uri="{FF2B5EF4-FFF2-40B4-BE49-F238E27FC236}">
                <a16:creationId xmlns:a16="http://schemas.microsoft.com/office/drawing/2014/main" id="{E609199F-CB91-4F32-82D3-3C317860FF0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1656" r="54185"/>
          <a:stretch/>
        </p:blipFill>
        <p:spPr>
          <a:xfrm>
            <a:off x="2143186" y="498244"/>
            <a:ext cx="228600" cy="760166"/>
          </a:xfrm>
          <a:prstGeom prst="rect">
            <a:avLst/>
          </a:prstGeom>
        </p:spPr>
      </p:pic>
      <p:pic>
        <p:nvPicPr>
          <p:cNvPr id="4" name="Picture 3">
            <a:extLst>
              <a:ext uri="{FF2B5EF4-FFF2-40B4-BE49-F238E27FC236}">
                <a16:creationId xmlns:a16="http://schemas.microsoft.com/office/drawing/2014/main" id="{5B78D972-E091-45AD-B34D-C855C9DE376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9713" y="540643"/>
            <a:ext cx="1197033" cy="684514"/>
          </a:xfrm>
          <a:prstGeom prst="rect">
            <a:avLst/>
          </a:prstGeom>
        </p:spPr>
      </p:pic>
      <p:pic>
        <p:nvPicPr>
          <p:cNvPr id="11" name="Graphic 10">
            <a:extLst>
              <a:ext uri="{FF2B5EF4-FFF2-40B4-BE49-F238E27FC236}">
                <a16:creationId xmlns:a16="http://schemas.microsoft.com/office/drawing/2014/main" id="{BE473A12-63E5-4F68-A5CF-E3A7AD49F8D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31196" y="5901971"/>
            <a:ext cx="1332549" cy="398100"/>
          </a:xfrm>
          <a:prstGeom prst="rect">
            <a:avLst/>
          </a:prstGeom>
        </p:spPr>
      </p:pic>
      <p:sp>
        <p:nvSpPr>
          <p:cNvPr id="12" name="TextBox 11">
            <a:extLst>
              <a:ext uri="{FF2B5EF4-FFF2-40B4-BE49-F238E27FC236}">
                <a16:creationId xmlns:a16="http://schemas.microsoft.com/office/drawing/2014/main" id="{87A5F597-4A13-49D7-96A4-4AC9903B864D}"/>
              </a:ext>
            </a:extLst>
          </p:cNvPr>
          <p:cNvSpPr txBox="1"/>
          <p:nvPr/>
        </p:nvSpPr>
        <p:spPr>
          <a:xfrm>
            <a:off x="1103533" y="5707084"/>
            <a:ext cx="1140056" cy="276999"/>
          </a:xfrm>
          <a:prstGeom prst="rect">
            <a:avLst/>
          </a:prstGeom>
          <a:noFill/>
        </p:spPr>
        <p:txBody>
          <a:bodyPr wrap="none" rtlCol="0">
            <a:spAutoFit/>
          </a:bodyPr>
          <a:lstStyle/>
          <a:p>
            <a:r>
              <a:rPr lang="en-US" sz="1200" u="none" dirty="0">
                <a:solidFill>
                  <a:schemeClr val="bg1"/>
                </a:solidFill>
                <a:latin typeface="Arial" panose="020B0604020202020204" pitchFamily="34" charset="0"/>
                <a:cs typeface="Arial" panose="020B0604020202020204" pitchFamily="34" charset="0"/>
              </a:rPr>
              <a:t>Supported by:</a:t>
            </a:r>
          </a:p>
        </p:txBody>
      </p:sp>
      <p:pic>
        <p:nvPicPr>
          <p:cNvPr id="15" name="Picture 14">
            <a:extLst>
              <a:ext uri="{FF2B5EF4-FFF2-40B4-BE49-F238E27FC236}">
                <a16:creationId xmlns:a16="http://schemas.microsoft.com/office/drawing/2014/main" id="{DA0443D8-8DA4-463A-88FA-875510E1504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17427" y="5910838"/>
            <a:ext cx="1846136" cy="390210"/>
          </a:xfrm>
          <a:prstGeom prst="rect">
            <a:avLst/>
          </a:prstGeom>
        </p:spPr>
      </p:pic>
    </p:spTree>
    <p:extLst>
      <p:ext uri="{BB962C8B-B14F-4D97-AF65-F5344CB8AC3E}">
        <p14:creationId xmlns:p14="http://schemas.microsoft.com/office/powerpoint/2010/main" val="1596378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8649" y="876301"/>
            <a:ext cx="7750579" cy="743507"/>
          </a:xfrm>
        </p:spPr>
        <p:txBody>
          <a:bodyPr anchor="b">
            <a:normAutofit/>
          </a:bodyPr>
          <a:lstStyle>
            <a:lvl1pPr algn="l">
              <a:defRPr sz="27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28649" y="1619807"/>
            <a:ext cx="7750579" cy="493198"/>
          </a:xfrm>
        </p:spPr>
        <p:txBody>
          <a:bodyPr/>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2729696" y="6553881"/>
            <a:ext cx="3086100" cy="300599"/>
          </a:xfrm>
        </p:spPr>
        <p:txBody>
          <a:bodyPr/>
          <a:lstStyle/>
          <a:p>
            <a:endParaRPr lang="en-US" dirty="0"/>
          </a:p>
        </p:txBody>
      </p:sp>
      <p:sp>
        <p:nvSpPr>
          <p:cNvPr id="19" name="Content Placeholder 2"/>
          <p:cNvSpPr>
            <a:spLocks noGrp="1"/>
          </p:cNvSpPr>
          <p:nvPr>
            <p:ph sz="half" idx="13"/>
          </p:nvPr>
        </p:nvSpPr>
        <p:spPr>
          <a:xfrm>
            <a:off x="628649" y="2113006"/>
            <a:ext cx="7750579" cy="39713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8" name="Picture 17">
            <a:extLst>
              <a:ext uri="{FF2B5EF4-FFF2-40B4-BE49-F238E27FC236}">
                <a16:creationId xmlns:a16="http://schemas.microsoft.com/office/drawing/2014/main" id="{460369EF-421A-4F78-B2E3-305257A5E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5686" y="366678"/>
            <a:ext cx="818074" cy="467809"/>
          </a:xfrm>
          <a:prstGeom prst="rect">
            <a:avLst/>
          </a:prstGeom>
        </p:spPr>
      </p:pic>
      <p:pic>
        <p:nvPicPr>
          <p:cNvPr id="22" name="Picture 21">
            <a:extLst>
              <a:ext uri="{FF2B5EF4-FFF2-40B4-BE49-F238E27FC236}">
                <a16:creationId xmlns:a16="http://schemas.microsoft.com/office/drawing/2014/main" id="{85FCEFD8-7B0F-41D8-9C97-92478F35D2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88946" y="6591994"/>
            <a:ext cx="412783" cy="195127"/>
          </a:xfrm>
          <a:prstGeom prst="rect">
            <a:avLst/>
          </a:prstGeom>
        </p:spPr>
      </p:pic>
      <p:pic>
        <p:nvPicPr>
          <p:cNvPr id="23" name="Picture 22">
            <a:extLst>
              <a:ext uri="{FF2B5EF4-FFF2-40B4-BE49-F238E27FC236}">
                <a16:creationId xmlns:a16="http://schemas.microsoft.com/office/drawing/2014/main" id="{517FFC8C-0AD8-4A4E-AB73-63421EE6DB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1958" y="6589139"/>
            <a:ext cx="665683" cy="203465"/>
          </a:xfrm>
          <a:prstGeom prst="rect">
            <a:avLst/>
          </a:prstGeom>
        </p:spPr>
      </p:pic>
      <p:pic>
        <p:nvPicPr>
          <p:cNvPr id="24" name="Picture 23">
            <a:extLst>
              <a:ext uri="{FF2B5EF4-FFF2-40B4-BE49-F238E27FC236}">
                <a16:creationId xmlns:a16="http://schemas.microsoft.com/office/drawing/2014/main" id="{57A233CF-A3C9-4A08-8732-D31CA07646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12400" y="6593425"/>
            <a:ext cx="881901" cy="185851"/>
          </a:xfrm>
          <a:prstGeom prst="rect">
            <a:avLst/>
          </a:prstGeom>
        </p:spPr>
      </p:pic>
      <p:pic>
        <p:nvPicPr>
          <p:cNvPr id="25" name="Graphic 24">
            <a:extLst>
              <a:ext uri="{FF2B5EF4-FFF2-40B4-BE49-F238E27FC236}">
                <a16:creationId xmlns:a16="http://schemas.microsoft.com/office/drawing/2014/main" id="{49CE4C8E-0AD5-4FBE-B08F-AB60456C2CA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23320" y="6587133"/>
            <a:ext cx="701435" cy="209554"/>
          </a:xfrm>
          <a:prstGeom prst="rect">
            <a:avLst/>
          </a:prstGeom>
        </p:spPr>
      </p:pic>
      <p:sp>
        <p:nvSpPr>
          <p:cNvPr id="14" name="Slide Number Placeholder 5">
            <a:extLst>
              <a:ext uri="{FF2B5EF4-FFF2-40B4-BE49-F238E27FC236}">
                <a16:creationId xmlns:a16="http://schemas.microsoft.com/office/drawing/2014/main" id="{E5A2A053-AF2B-4533-9D52-7E4E6E79FCBF}"/>
              </a:ext>
            </a:extLst>
          </p:cNvPr>
          <p:cNvSpPr>
            <a:spLocks noGrp="1"/>
          </p:cNvSpPr>
          <p:nvPr>
            <p:ph type="sldNum" sz="quarter" idx="4"/>
          </p:nvPr>
        </p:nvSpPr>
        <p:spPr>
          <a:xfrm>
            <a:off x="628650" y="6531376"/>
            <a:ext cx="2057400" cy="314794"/>
          </a:xfrm>
          <a:prstGeom prst="rect">
            <a:avLst/>
          </a:prstGeom>
        </p:spPr>
        <p:txBody>
          <a:bodyPr vert="horz" lIns="91440" tIns="45720" rIns="91440" bIns="45720" rtlCol="0" anchor="ctr"/>
          <a:lstStyle>
            <a:lvl1pPr algn="l">
              <a:defRPr sz="1200">
                <a:solidFill>
                  <a:schemeClr val="tx1">
                    <a:tint val="75000"/>
                  </a:schemeClr>
                </a:solidFill>
              </a:defRPr>
            </a:lvl1pPr>
          </a:lstStyle>
          <a:p>
            <a:fld id="{03A2AF7B-A19B-4455-B6F3-2D09E7BEA415}" type="slidenum">
              <a:rPr lang="en-US" smtClean="0"/>
              <a:t>‹#›</a:t>
            </a:fld>
            <a:endParaRPr lang="en-US"/>
          </a:p>
        </p:txBody>
      </p:sp>
      <p:sp>
        <p:nvSpPr>
          <p:cNvPr id="15" name="Rectangle 14">
            <a:extLst>
              <a:ext uri="{FF2B5EF4-FFF2-40B4-BE49-F238E27FC236}">
                <a16:creationId xmlns:a16="http://schemas.microsoft.com/office/drawing/2014/main" id="{90A94B15-5F06-4C56-BDD8-27831DCDF546}"/>
              </a:ext>
            </a:extLst>
          </p:cNvPr>
          <p:cNvSpPr/>
          <p:nvPr/>
        </p:nvSpPr>
        <p:spPr>
          <a:xfrm>
            <a:off x="0" y="6503944"/>
            <a:ext cx="9144000" cy="27432"/>
          </a:xfrm>
          <a:prstGeom prst="rect">
            <a:avLst/>
          </a:prstGeom>
          <a:solidFill>
            <a:schemeClr val="bg1"/>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de-DE" sz="1350">
              <a:solidFill>
                <a:schemeClr val="bg1"/>
              </a:solidFill>
            </a:endParaRPr>
          </a:p>
        </p:txBody>
      </p:sp>
    </p:spTree>
    <p:extLst>
      <p:ext uri="{BB962C8B-B14F-4D97-AF65-F5344CB8AC3E}">
        <p14:creationId xmlns:p14="http://schemas.microsoft.com/office/powerpoint/2010/main" val="1068178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60D71EF1-A60D-4F97-B8E4-87632D88D108}"/>
              </a:ext>
            </a:extLst>
          </p:cNvPr>
          <p:cNvSpPr txBox="1">
            <a:spLocks/>
          </p:cNvSpPr>
          <p:nvPr/>
        </p:nvSpPr>
        <p:spPr>
          <a:xfrm>
            <a:off x="7319158" y="6465628"/>
            <a:ext cx="1614050" cy="2585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latin typeface="Arial" panose="020B0604020202020204" pitchFamily="34" charset="0"/>
                <a:cs typeface="Arial" panose="020B0604020202020204" pitchFamily="34" charset="0"/>
              </a:rPr>
              <a:t>www .t4dlaos.org</a:t>
            </a:r>
          </a:p>
        </p:txBody>
      </p:sp>
      <p:pic>
        <p:nvPicPr>
          <p:cNvPr id="7" name="Picture 6">
            <a:extLst>
              <a:ext uri="{FF2B5EF4-FFF2-40B4-BE49-F238E27FC236}">
                <a16:creationId xmlns:a16="http://schemas.microsoft.com/office/drawing/2014/main" id="{CECF6248-1B79-426D-B4E4-765B116C5F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73" y="5740400"/>
            <a:ext cx="8893628" cy="652087"/>
          </a:xfrm>
          <a:prstGeom prst="rect">
            <a:avLst/>
          </a:prstGeom>
        </p:spPr>
      </p:pic>
      <p:pic>
        <p:nvPicPr>
          <p:cNvPr id="8" name="Picture 7">
            <a:extLst>
              <a:ext uri="{FF2B5EF4-FFF2-40B4-BE49-F238E27FC236}">
                <a16:creationId xmlns:a16="http://schemas.microsoft.com/office/drawing/2014/main" id="{530CB3C7-1895-45E7-B65E-FE7C247063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4372" y="5905216"/>
            <a:ext cx="784182" cy="370692"/>
          </a:xfrm>
          <a:prstGeom prst="rect">
            <a:avLst/>
          </a:prstGeom>
        </p:spPr>
      </p:pic>
      <p:pic>
        <p:nvPicPr>
          <p:cNvPr id="9" name="Picture 8">
            <a:extLst>
              <a:ext uri="{FF2B5EF4-FFF2-40B4-BE49-F238E27FC236}">
                <a16:creationId xmlns:a16="http://schemas.microsoft.com/office/drawing/2014/main" id="{80518B4F-0DF8-43A9-B26C-99F3796B21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563" y="5886114"/>
            <a:ext cx="1264624" cy="386532"/>
          </a:xfrm>
          <a:prstGeom prst="rect">
            <a:avLst/>
          </a:prstGeom>
        </p:spPr>
      </p:pic>
      <p:pic>
        <p:nvPicPr>
          <p:cNvPr id="10" name="Picture 9">
            <a:extLst>
              <a:ext uri="{FF2B5EF4-FFF2-40B4-BE49-F238E27FC236}">
                <a16:creationId xmlns:a16="http://schemas.microsoft.com/office/drawing/2014/main" id="{76E95623-51A9-47A8-93BA-CDA8D17365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7754" y="5902844"/>
            <a:ext cx="1675391" cy="353071"/>
          </a:xfrm>
          <a:prstGeom prst="rect">
            <a:avLst/>
          </a:prstGeom>
        </p:spPr>
      </p:pic>
      <p:sp>
        <p:nvSpPr>
          <p:cNvPr id="11" name="Subtitle 2">
            <a:extLst>
              <a:ext uri="{FF2B5EF4-FFF2-40B4-BE49-F238E27FC236}">
                <a16:creationId xmlns:a16="http://schemas.microsoft.com/office/drawing/2014/main" id="{E57F287A-5A06-4A9E-9EEB-4F025ACC3764}"/>
              </a:ext>
            </a:extLst>
          </p:cNvPr>
          <p:cNvSpPr txBox="1">
            <a:spLocks/>
          </p:cNvSpPr>
          <p:nvPr/>
        </p:nvSpPr>
        <p:spPr>
          <a:xfrm>
            <a:off x="2371786" y="382384"/>
            <a:ext cx="3751614" cy="87602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Bef>
                <a:spcPts val="0"/>
              </a:spcBef>
            </a:pPr>
            <a:r>
              <a:rPr lang="en-US" sz="1500" b="1" dirty="0">
                <a:solidFill>
                  <a:schemeClr val="bg1"/>
                </a:solidFill>
                <a:latin typeface="Arial" panose="020B0604020202020204" pitchFamily="34" charset="0"/>
                <a:cs typeface="Arial" panose="020B0604020202020204" pitchFamily="34" charset="0"/>
              </a:rPr>
              <a:t>Ministry</a:t>
            </a:r>
            <a:r>
              <a:rPr lang="en-US" sz="1500" b="1" baseline="0" dirty="0">
                <a:solidFill>
                  <a:schemeClr val="bg1"/>
                </a:solidFill>
                <a:latin typeface="Arial" panose="020B0604020202020204" pitchFamily="34" charset="0"/>
                <a:cs typeface="Arial" panose="020B0604020202020204" pitchFamily="34" charset="0"/>
              </a:rPr>
              <a:t> of Industry and Commerce</a:t>
            </a:r>
          </a:p>
          <a:p>
            <a:pPr algn="l">
              <a:lnSpc>
                <a:spcPct val="150000"/>
              </a:lnSpc>
              <a:spcBef>
                <a:spcPts val="0"/>
              </a:spcBef>
            </a:pPr>
            <a:r>
              <a:rPr lang="en-US" sz="1200" b="1" dirty="0">
                <a:solidFill>
                  <a:schemeClr val="bg1"/>
                </a:solidFill>
                <a:latin typeface="Arial" panose="020B0604020202020204" pitchFamily="34" charset="0"/>
                <a:cs typeface="Arial" panose="020B0604020202020204" pitchFamily="34" charset="0"/>
              </a:rPr>
              <a:t>Department of Planning and Cooperation</a:t>
            </a:r>
          </a:p>
          <a:p>
            <a:pPr algn="l">
              <a:lnSpc>
                <a:spcPct val="150000"/>
              </a:lnSpc>
              <a:spcBef>
                <a:spcPts val="0"/>
              </a:spcBef>
            </a:pPr>
            <a:r>
              <a:rPr lang="en-US" sz="1200" b="0" dirty="0">
                <a:solidFill>
                  <a:schemeClr val="bg1"/>
                </a:solidFill>
                <a:latin typeface="Arial" panose="020B0604020202020204" pitchFamily="34" charset="0"/>
                <a:cs typeface="Arial" panose="020B0604020202020204" pitchFamily="34" charset="0"/>
              </a:rPr>
              <a:t>NIU Division</a:t>
            </a:r>
          </a:p>
        </p:txBody>
      </p:sp>
      <p:pic>
        <p:nvPicPr>
          <p:cNvPr id="12" name="Picture 11">
            <a:extLst>
              <a:ext uri="{FF2B5EF4-FFF2-40B4-BE49-F238E27FC236}">
                <a16:creationId xmlns:a16="http://schemas.microsoft.com/office/drawing/2014/main" id="{242E0CB0-BE8B-4FC1-9EA9-F7F10F14C7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9713" y="540643"/>
            <a:ext cx="1197033" cy="684514"/>
          </a:xfrm>
          <a:prstGeom prst="rect">
            <a:avLst/>
          </a:prstGeom>
        </p:spPr>
      </p:pic>
      <p:pic>
        <p:nvPicPr>
          <p:cNvPr id="13" name="Graphic 12">
            <a:extLst>
              <a:ext uri="{FF2B5EF4-FFF2-40B4-BE49-F238E27FC236}">
                <a16:creationId xmlns:a16="http://schemas.microsoft.com/office/drawing/2014/main" id="{C22932BD-693B-4DBC-B48B-98DF6413C99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31196" y="5901971"/>
            <a:ext cx="1332549" cy="398100"/>
          </a:xfrm>
          <a:prstGeom prst="rect">
            <a:avLst/>
          </a:prstGeom>
        </p:spPr>
      </p:pic>
      <p:sp>
        <p:nvSpPr>
          <p:cNvPr id="14" name="TextBox 13">
            <a:extLst>
              <a:ext uri="{FF2B5EF4-FFF2-40B4-BE49-F238E27FC236}">
                <a16:creationId xmlns:a16="http://schemas.microsoft.com/office/drawing/2014/main" id="{0108DB99-1EF2-4F16-A9C6-33ACC5408AE8}"/>
              </a:ext>
            </a:extLst>
          </p:cNvPr>
          <p:cNvSpPr txBox="1"/>
          <p:nvPr/>
        </p:nvSpPr>
        <p:spPr>
          <a:xfrm>
            <a:off x="1103533" y="5707084"/>
            <a:ext cx="1140056" cy="276999"/>
          </a:xfrm>
          <a:prstGeom prst="rect">
            <a:avLst/>
          </a:prstGeom>
          <a:noFill/>
        </p:spPr>
        <p:txBody>
          <a:bodyPr wrap="none" rtlCol="0">
            <a:spAutoFit/>
          </a:bodyPr>
          <a:lstStyle/>
          <a:p>
            <a:r>
              <a:rPr lang="en-US" sz="1200" u="none" dirty="0">
                <a:solidFill>
                  <a:schemeClr val="bg1"/>
                </a:solidFill>
                <a:latin typeface="Arial" panose="020B0604020202020204" pitchFamily="34" charset="0"/>
                <a:cs typeface="Arial" panose="020B0604020202020204" pitchFamily="34" charset="0"/>
              </a:rPr>
              <a:t>Supported by:</a:t>
            </a:r>
          </a:p>
        </p:txBody>
      </p:sp>
      <p:sp>
        <p:nvSpPr>
          <p:cNvPr id="15" name="Rectangle 14">
            <a:extLst>
              <a:ext uri="{FF2B5EF4-FFF2-40B4-BE49-F238E27FC236}">
                <a16:creationId xmlns:a16="http://schemas.microsoft.com/office/drawing/2014/main" id="{C595F293-AB95-41C6-A09B-348D98D6992A}"/>
              </a:ext>
            </a:extLst>
          </p:cNvPr>
          <p:cNvSpPr/>
          <p:nvPr/>
        </p:nvSpPr>
        <p:spPr>
          <a:xfrm>
            <a:off x="0" y="4842858"/>
            <a:ext cx="9144000" cy="27432"/>
          </a:xfrm>
          <a:prstGeom prst="rect">
            <a:avLst/>
          </a:prstGeom>
          <a:solidFill>
            <a:schemeClr val="bg1"/>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de-DE" sz="1350"/>
          </a:p>
        </p:txBody>
      </p:sp>
      <p:sp>
        <p:nvSpPr>
          <p:cNvPr id="16" name="TextBox 15">
            <a:extLst>
              <a:ext uri="{FF2B5EF4-FFF2-40B4-BE49-F238E27FC236}">
                <a16:creationId xmlns:a16="http://schemas.microsoft.com/office/drawing/2014/main" id="{385B80E5-445C-4F19-9F8D-2A2237D10F5D}"/>
              </a:ext>
            </a:extLst>
          </p:cNvPr>
          <p:cNvSpPr txBox="1"/>
          <p:nvPr/>
        </p:nvSpPr>
        <p:spPr>
          <a:xfrm>
            <a:off x="2892829" y="2635135"/>
            <a:ext cx="3660352" cy="830997"/>
          </a:xfrm>
          <a:prstGeom prst="rect">
            <a:avLst/>
          </a:prstGeom>
          <a:noFill/>
        </p:spPr>
        <p:txBody>
          <a:bodyPr wrap="square" rtlCol="0">
            <a:spAutoFit/>
          </a:bodyPr>
          <a:lstStyle/>
          <a:p>
            <a:r>
              <a:rPr lang="en-US" sz="4800" b="1" kern="1200" dirty="0">
                <a:solidFill>
                  <a:schemeClr val="bg1"/>
                </a:solidFill>
                <a:latin typeface="Arial" panose="020B0604020202020204" pitchFamily="34" charset="0"/>
                <a:ea typeface="+mn-ea"/>
                <a:cs typeface="Arial" panose="020B0604020202020204" pitchFamily="34" charset="0"/>
              </a:rPr>
              <a:t>Thank you</a:t>
            </a:r>
          </a:p>
        </p:txBody>
      </p:sp>
    </p:spTree>
    <p:extLst>
      <p:ext uri="{BB962C8B-B14F-4D97-AF65-F5344CB8AC3E}">
        <p14:creationId xmlns:p14="http://schemas.microsoft.com/office/powerpoint/2010/main" val="4065872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76301"/>
            <a:ext cx="6858000" cy="743507"/>
          </a:xfrm>
        </p:spPr>
        <p:txBody>
          <a:bodyPr anchor="b">
            <a:normAutofit/>
          </a:bodyPr>
          <a:lstStyle>
            <a:lvl1pPr algn="l">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1619807"/>
            <a:ext cx="6858000" cy="493198"/>
          </a:xfrm>
        </p:spPr>
        <p:txBody>
          <a:bodyPr/>
          <a:lstStyle>
            <a:lvl1pPr marL="0" indent="0" algn="l">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8E96B29-EE88-4999-A04E-C4EB62CEDA6C}" type="datetimeFigureOut">
              <a:rPr lang="en-US" smtClean="0"/>
              <a:t>30-Apr-20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A2AF7B-A19B-4455-B6F3-2D09E7BEA415}" type="slidenum">
              <a:rPr lang="en-US" smtClean="0"/>
              <a:t>‹#›</a:t>
            </a:fld>
            <a:endParaRPr lang="en-US"/>
          </a:p>
        </p:txBody>
      </p:sp>
      <p:sp>
        <p:nvSpPr>
          <p:cNvPr id="11" name="Subtitle 2"/>
          <p:cNvSpPr txBox="1">
            <a:spLocks/>
          </p:cNvSpPr>
          <p:nvPr userDrawn="1"/>
        </p:nvSpPr>
        <p:spPr>
          <a:xfrm>
            <a:off x="7408218" y="6630310"/>
            <a:ext cx="1614050" cy="2585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panose="0202060306040502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latin typeface="Arial" panose="020B0604020202020204" pitchFamily="34" charset="0"/>
                <a:cs typeface="Arial" panose="020B0604020202020204" pitchFamily="34" charset="0"/>
              </a:rPr>
              <a:t>www .t4dlaos.org</a:t>
            </a:r>
          </a:p>
        </p:txBody>
      </p:sp>
      <p:sp>
        <p:nvSpPr>
          <p:cNvPr id="19" name="Content Placeholder 2"/>
          <p:cNvSpPr>
            <a:spLocks noGrp="1"/>
          </p:cNvSpPr>
          <p:nvPr>
            <p:ph sz="half" idx="13"/>
          </p:nvPr>
        </p:nvSpPr>
        <p:spPr>
          <a:xfrm>
            <a:off x="1143000" y="2113006"/>
            <a:ext cx="6858000" cy="39713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83012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286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2AF7B-A19B-4455-B6F3-2D09E7BEA415}" type="slidenum">
              <a:rPr lang="en-US" smtClean="0"/>
              <a:t>‹#›</a:t>
            </a:fld>
            <a:endParaRPr lang="en-US"/>
          </a:p>
        </p:txBody>
      </p:sp>
    </p:spTree>
    <p:extLst>
      <p:ext uri="{BB962C8B-B14F-4D97-AF65-F5344CB8AC3E}">
        <p14:creationId xmlns:p14="http://schemas.microsoft.com/office/powerpoint/2010/main" val="139256441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7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theguardian.com/commentisfree/2019/dec/21/barack-obama-women-better-than-men-myths-leader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063" y="1953330"/>
            <a:ext cx="8451174" cy="673902"/>
          </a:xfrm>
          <a:prstGeom prst="rect">
            <a:avLst/>
          </a:prstGeom>
          <a:noFill/>
        </p:spPr>
        <p:txBody>
          <a:bodyPr wrap="square" rtlCol="0">
            <a:spAutoFit/>
          </a:bodyPr>
          <a:lstStyle/>
          <a:p>
            <a:pPr algn="ctr">
              <a:lnSpc>
                <a:spcPts val="5000"/>
              </a:lnSpc>
              <a:spcBef>
                <a:spcPts val="600"/>
              </a:spcBef>
              <a:spcAft>
                <a:spcPts val="600"/>
              </a:spcAft>
            </a:pPr>
            <a:r>
              <a:rPr lang="en-US" sz="3600" b="1" dirty="0">
                <a:solidFill>
                  <a:schemeClr val="bg1"/>
                </a:solidFill>
                <a:latin typeface="Century Gothic" panose="020B0502020202020204" pitchFamily="34" charset="0"/>
              </a:rPr>
              <a:t>Gender and COVID-19 Pandemic</a:t>
            </a:r>
          </a:p>
        </p:txBody>
      </p:sp>
      <p:sp>
        <p:nvSpPr>
          <p:cNvPr id="5" name="TextBox 4"/>
          <p:cNvSpPr txBox="1"/>
          <p:nvPr/>
        </p:nvSpPr>
        <p:spPr>
          <a:xfrm>
            <a:off x="0" y="3077869"/>
            <a:ext cx="9144000" cy="1477328"/>
          </a:xfrm>
          <a:prstGeom prst="rect">
            <a:avLst/>
          </a:prstGeom>
          <a:noFill/>
        </p:spPr>
        <p:txBody>
          <a:bodyPr wrap="square" rtlCol="0">
            <a:spAutoFit/>
          </a:bodyPr>
          <a:lstStyle/>
          <a:p>
            <a:pPr algn="ctr">
              <a:spcBef>
                <a:spcPts val="600"/>
              </a:spcBef>
              <a:spcAft>
                <a:spcPts val="600"/>
              </a:spcAft>
            </a:pPr>
            <a:r>
              <a:rPr lang="en-US" sz="2800" b="1" dirty="0">
                <a:solidFill>
                  <a:schemeClr val="bg1"/>
                </a:solidFill>
                <a:latin typeface="Century Gothic" panose="020B0502020202020204" pitchFamily="34" charset="0"/>
              </a:rPr>
              <a:t>NIU Learning event</a:t>
            </a:r>
          </a:p>
          <a:p>
            <a:pPr algn="ctr">
              <a:spcBef>
                <a:spcPts val="600"/>
              </a:spcBef>
              <a:spcAft>
                <a:spcPts val="600"/>
              </a:spcAft>
            </a:pPr>
            <a:endParaRPr lang="en-US" sz="2400" b="1" dirty="0">
              <a:solidFill>
                <a:schemeClr val="bg1"/>
              </a:solidFill>
              <a:latin typeface="Century Gothic" panose="020B0502020202020204" pitchFamily="34" charset="0"/>
            </a:endParaRPr>
          </a:p>
          <a:p>
            <a:pPr algn="ctr">
              <a:spcBef>
                <a:spcPts val="600"/>
              </a:spcBef>
              <a:spcAft>
                <a:spcPts val="600"/>
              </a:spcAft>
            </a:pPr>
            <a:r>
              <a:rPr lang="en-US" b="1" dirty="0">
                <a:solidFill>
                  <a:schemeClr val="bg1"/>
                </a:solidFill>
                <a:latin typeface="Century Gothic" panose="020B0502020202020204" pitchFamily="34" charset="0"/>
              </a:rPr>
              <a:t>April </a:t>
            </a:r>
            <a:r>
              <a:rPr lang="lo-LA" b="1" dirty="0">
                <a:solidFill>
                  <a:schemeClr val="bg1"/>
                </a:solidFill>
                <a:latin typeface="Century Gothic" panose="020B0502020202020204" pitchFamily="34" charset="0"/>
              </a:rPr>
              <a:t>23</a:t>
            </a:r>
            <a:r>
              <a:rPr lang="en-US" b="1" dirty="0">
                <a:solidFill>
                  <a:schemeClr val="bg1"/>
                </a:solidFill>
                <a:latin typeface="Century Gothic" panose="020B0502020202020204" pitchFamily="34" charset="0"/>
              </a:rPr>
              <a:t>, 2020</a:t>
            </a:r>
          </a:p>
        </p:txBody>
      </p:sp>
    </p:spTree>
    <p:extLst>
      <p:ext uri="{BB962C8B-B14F-4D97-AF65-F5344CB8AC3E}">
        <p14:creationId xmlns:p14="http://schemas.microsoft.com/office/powerpoint/2010/main" val="4010772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9704" y="1555174"/>
            <a:ext cx="7750579" cy="743507"/>
          </a:xfrm>
        </p:spPr>
        <p:txBody>
          <a:bodyPr/>
          <a:lstStyle/>
          <a:p>
            <a:r>
              <a:rPr lang="en-US" b="1" dirty="0">
                <a:latin typeface="Century Gothic" panose="020B0502020202020204" pitchFamily="34" charset="0"/>
              </a:rPr>
              <a:t>Objective</a:t>
            </a:r>
          </a:p>
        </p:txBody>
      </p:sp>
      <p:sp>
        <p:nvSpPr>
          <p:cNvPr id="4" name="Content Placeholder 3"/>
          <p:cNvSpPr>
            <a:spLocks noGrp="1"/>
          </p:cNvSpPr>
          <p:nvPr>
            <p:ph sz="half" idx="13"/>
          </p:nvPr>
        </p:nvSpPr>
        <p:spPr>
          <a:xfrm>
            <a:off x="1099704" y="2978749"/>
            <a:ext cx="7854951" cy="1473200"/>
          </a:xfrm>
        </p:spPr>
        <p:txBody>
          <a:bodyPr>
            <a:normAutofit/>
          </a:bodyPr>
          <a:lstStyle/>
          <a:p>
            <a:pPr marL="0" indent="0">
              <a:lnSpc>
                <a:spcPct val="100000"/>
              </a:lnSpc>
              <a:buNone/>
            </a:pPr>
            <a:r>
              <a:rPr lang="en-US" sz="2000" dirty="0">
                <a:latin typeface="Century Gothic" panose="020B0502020202020204" pitchFamily="34" charset="0"/>
              </a:rPr>
              <a:t>To gain better understanding about women’s leading role in the fight against Coronavirus</a:t>
            </a:r>
            <a:endParaRPr lang="en-US" sz="2000" dirty="0">
              <a:solidFill>
                <a:schemeClr val="tx1">
                  <a:lumMod val="85000"/>
                  <a:lumOff val="15000"/>
                </a:schemeClr>
              </a:solidFill>
              <a:latin typeface="Century Gothic" panose="020B0502020202020204" pitchFamily="34" charset="0"/>
            </a:endParaRPr>
          </a:p>
        </p:txBody>
      </p:sp>
    </p:spTree>
    <p:extLst>
      <p:ext uri="{BB962C8B-B14F-4D97-AF65-F5344CB8AC3E}">
        <p14:creationId xmlns:p14="http://schemas.microsoft.com/office/powerpoint/2010/main" val="3671209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230483-B5F5-43C6-9D6D-26B574493407}"/>
              </a:ext>
            </a:extLst>
          </p:cNvPr>
          <p:cNvPicPr>
            <a:picLocks noChangeAspect="1"/>
          </p:cNvPicPr>
          <p:nvPr/>
        </p:nvPicPr>
        <p:blipFill>
          <a:blip r:embed="rId2"/>
          <a:stretch>
            <a:fillRect/>
          </a:stretch>
        </p:blipFill>
        <p:spPr>
          <a:xfrm>
            <a:off x="0" y="1565124"/>
            <a:ext cx="9144000" cy="4919241"/>
          </a:xfrm>
          <a:prstGeom prst="rect">
            <a:avLst/>
          </a:prstGeom>
        </p:spPr>
      </p:pic>
      <p:sp>
        <p:nvSpPr>
          <p:cNvPr id="7" name="Content Placeholder 3">
            <a:extLst>
              <a:ext uri="{FF2B5EF4-FFF2-40B4-BE49-F238E27FC236}">
                <a16:creationId xmlns:a16="http://schemas.microsoft.com/office/drawing/2014/main" id="{EDF81680-90FE-4F69-B1F0-072B082F28DC}"/>
              </a:ext>
            </a:extLst>
          </p:cNvPr>
          <p:cNvSpPr>
            <a:spLocks noGrp="1"/>
          </p:cNvSpPr>
          <p:nvPr>
            <p:ph sz="half" idx="13"/>
          </p:nvPr>
        </p:nvSpPr>
        <p:spPr>
          <a:xfrm>
            <a:off x="129881" y="27723"/>
            <a:ext cx="7854951" cy="1473200"/>
          </a:xfrm>
        </p:spPr>
        <p:txBody>
          <a:bodyPr>
            <a:normAutofit/>
          </a:bodyPr>
          <a:lstStyle/>
          <a:p>
            <a:pPr marL="0" indent="0">
              <a:lnSpc>
                <a:spcPct val="100000"/>
              </a:lnSpc>
              <a:buNone/>
            </a:pPr>
            <a:r>
              <a:rPr lang="en-US" b="1" dirty="0">
                <a:latin typeface="Century Gothic" panose="020B0502020202020204" pitchFamily="34" charset="0"/>
              </a:rPr>
              <a:t>What Do Countries With The Best Coronavirus Responses Have In Common? Women Leaders</a:t>
            </a:r>
            <a:endParaRPr lang="en-US" b="1" dirty="0">
              <a:solidFill>
                <a:schemeClr val="tx1">
                  <a:lumMod val="85000"/>
                  <a:lumOff val="15000"/>
                </a:schemeClr>
              </a:solidFill>
              <a:latin typeface="Century Gothic" panose="020B0502020202020204" pitchFamily="34" charset="0"/>
            </a:endParaRPr>
          </a:p>
        </p:txBody>
      </p:sp>
    </p:spTree>
    <p:extLst>
      <p:ext uri="{BB962C8B-B14F-4D97-AF65-F5344CB8AC3E}">
        <p14:creationId xmlns:p14="http://schemas.microsoft.com/office/powerpoint/2010/main" val="1756033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2D0B6B-DA97-4BB0-8203-AA3089D388F1}"/>
              </a:ext>
            </a:extLst>
          </p:cNvPr>
          <p:cNvPicPr>
            <a:picLocks noChangeAspect="1"/>
          </p:cNvPicPr>
          <p:nvPr/>
        </p:nvPicPr>
        <p:blipFill>
          <a:blip r:embed="rId2"/>
          <a:stretch>
            <a:fillRect/>
          </a:stretch>
        </p:blipFill>
        <p:spPr>
          <a:xfrm>
            <a:off x="942108" y="835051"/>
            <a:ext cx="7592291" cy="4084461"/>
          </a:xfrm>
          <a:prstGeom prst="rect">
            <a:avLst/>
          </a:prstGeom>
        </p:spPr>
      </p:pic>
      <p:sp>
        <p:nvSpPr>
          <p:cNvPr id="3" name="Rectangle 2">
            <a:extLst>
              <a:ext uri="{FF2B5EF4-FFF2-40B4-BE49-F238E27FC236}">
                <a16:creationId xmlns:a16="http://schemas.microsoft.com/office/drawing/2014/main" id="{6CA4B634-ECA3-4A0C-A394-FE6A385E9349}"/>
              </a:ext>
            </a:extLst>
          </p:cNvPr>
          <p:cNvSpPr/>
          <p:nvPr/>
        </p:nvSpPr>
        <p:spPr>
          <a:xfrm>
            <a:off x="803564" y="4919512"/>
            <a:ext cx="7938655" cy="1323439"/>
          </a:xfrm>
          <a:prstGeom prst="rect">
            <a:avLst/>
          </a:prstGeom>
        </p:spPr>
        <p:txBody>
          <a:bodyPr wrap="square">
            <a:spAutoFit/>
          </a:bodyPr>
          <a:lstStyle/>
          <a:p>
            <a:r>
              <a:rPr lang="en-US" sz="1600" dirty="0">
                <a:latin typeface="Georgia" panose="02040502050405020303" pitchFamily="18" charset="0"/>
              </a:rPr>
              <a:t>Germany has made headlines around the world for its handling of the coronavirus outbreak and relatively low mortality rate. The chancellor has been hailed for her straight talk, warning that 60% of people will contract the virus. Merkel broke down how coronavirus measures should be followed to overcome the "greatest challenge" Germany has faced since World War II.</a:t>
            </a:r>
            <a:endParaRPr lang="en-US" sz="1600" dirty="0"/>
          </a:p>
        </p:txBody>
      </p:sp>
    </p:spTree>
    <p:extLst>
      <p:ext uri="{BB962C8B-B14F-4D97-AF65-F5344CB8AC3E}">
        <p14:creationId xmlns:p14="http://schemas.microsoft.com/office/powerpoint/2010/main" val="426001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2B2ECB-E57C-4AA0-9323-9CA5D9069E2E}"/>
              </a:ext>
            </a:extLst>
          </p:cNvPr>
          <p:cNvPicPr>
            <a:picLocks noChangeAspect="1"/>
          </p:cNvPicPr>
          <p:nvPr/>
        </p:nvPicPr>
        <p:blipFill>
          <a:blip r:embed="rId2"/>
          <a:stretch>
            <a:fillRect/>
          </a:stretch>
        </p:blipFill>
        <p:spPr>
          <a:xfrm>
            <a:off x="906738" y="816980"/>
            <a:ext cx="7572243" cy="4073675"/>
          </a:xfrm>
          <a:prstGeom prst="rect">
            <a:avLst/>
          </a:prstGeom>
        </p:spPr>
      </p:pic>
      <p:sp>
        <p:nvSpPr>
          <p:cNvPr id="3" name="Rectangle 2">
            <a:extLst>
              <a:ext uri="{FF2B5EF4-FFF2-40B4-BE49-F238E27FC236}">
                <a16:creationId xmlns:a16="http://schemas.microsoft.com/office/drawing/2014/main" id="{1291CF24-5CDC-4D18-9387-167EECF6715A}"/>
              </a:ext>
            </a:extLst>
          </p:cNvPr>
          <p:cNvSpPr/>
          <p:nvPr/>
        </p:nvSpPr>
        <p:spPr>
          <a:xfrm>
            <a:off x="173181" y="5045794"/>
            <a:ext cx="8797637" cy="1477328"/>
          </a:xfrm>
          <a:prstGeom prst="rect">
            <a:avLst/>
          </a:prstGeom>
        </p:spPr>
        <p:txBody>
          <a:bodyPr wrap="square">
            <a:spAutoFit/>
          </a:bodyPr>
          <a:lstStyle/>
          <a:p>
            <a:r>
              <a:rPr lang="en-US" b="1" dirty="0">
                <a:latin typeface="Georgia" panose="02040502050405020303" pitchFamily="18" charset="0"/>
              </a:rPr>
              <a:t>Developing vaccines — Marylyn Addo</a:t>
            </a:r>
          </a:p>
          <a:p>
            <a:r>
              <a:rPr lang="en-US" dirty="0">
                <a:latin typeface="Georgia" panose="02040502050405020303" pitchFamily="18" charset="0"/>
              </a:rPr>
              <a:t>The virologist and leading professor at the German Center for Infection Research and the head of infections at the Medical Center Hamburg-Eppendorf is working together with her team to develop a coronavirus vaccine. She has already developed vaccines against the Ebola virus and the MERS coronavirus.</a:t>
            </a:r>
            <a:endParaRPr lang="en-US" b="0" dirty="0">
              <a:effectLst/>
              <a:latin typeface="Georgia" panose="02040502050405020303" pitchFamily="18" charset="0"/>
            </a:endParaRPr>
          </a:p>
        </p:txBody>
      </p:sp>
    </p:spTree>
    <p:extLst>
      <p:ext uri="{BB962C8B-B14F-4D97-AF65-F5344CB8AC3E}">
        <p14:creationId xmlns:p14="http://schemas.microsoft.com/office/powerpoint/2010/main" val="1043076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C948C9-2CBC-4236-B183-B29233430B54}"/>
              </a:ext>
            </a:extLst>
          </p:cNvPr>
          <p:cNvPicPr>
            <a:picLocks noChangeAspect="1"/>
          </p:cNvPicPr>
          <p:nvPr/>
        </p:nvPicPr>
        <p:blipFill>
          <a:blip r:embed="rId2"/>
          <a:stretch>
            <a:fillRect/>
          </a:stretch>
        </p:blipFill>
        <p:spPr>
          <a:xfrm>
            <a:off x="873168" y="858540"/>
            <a:ext cx="7494981" cy="4032111"/>
          </a:xfrm>
          <a:prstGeom prst="rect">
            <a:avLst/>
          </a:prstGeom>
        </p:spPr>
      </p:pic>
      <p:sp>
        <p:nvSpPr>
          <p:cNvPr id="3" name="Rectangle 2">
            <a:extLst>
              <a:ext uri="{FF2B5EF4-FFF2-40B4-BE49-F238E27FC236}">
                <a16:creationId xmlns:a16="http://schemas.microsoft.com/office/drawing/2014/main" id="{CD5EDD1C-33F5-48FD-B9DA-175CE2E1CB23}"/>
              </a:ext>
            </a:extLst>
          </p:cNvPr>
          <p:cNvSpPr/>
          <p:nvPr/>
        </p:nvSpPr>
        <p:spPr>
          <a:xfrm>
            <a:off x="0" y="4862939"/>
            <a:ext cx="9144000" cy="1754326"/>
          </a:xfrm>
          <a:prstGeom prst="rect">
            <a:avLst/>
          </a:prstGeom>
        </p:spPr>
        <p:txBody>
          <a:bodyPr wrap="square">
            <a:spAutoFit/>
          </a:bodyPr>
          <a:lstStyle/>
          <a:p>
            <a:r>
              <a:rPr lang="en-US" b="1" dirty="0">
                <a:latin typeface="Georgia" panose="02040502050405020303" pitchFamily="18" charset="0"/>
              </a:rPr>
              <a:t>Preventative measures — Jacinda Ardern</a:t>
            </a:r>
          </a:p>
          <a:p>
            <a:r>
              <a:rPr lang="en-US" dirty="0">
                <a:latin typeface="Georgia" panose="02040502050405020303" pitchFamily="18" charset="0"/>
              </a:rPr>
              <a:t>Under Ardern, New Zealand deployed widespread testing and set out some of the toughest border restrictions in the world to prevent an outbreak. On March 14, Ardern announced anyone entering the country would need to self-isolate for two weeks. At the time, New Zealand had six cases. She then banned all visitors from entering and announced a lockdown at 102 confirmed cases and zero deaths.</a:t>
            </a:r>
            <a:endParaRPr lang="en-US" b="0" dirty="0">
              <a:effectLst/>
              <a:latin typeface="Georgia" panose="02040502050405020303" pitchFamily="18" charset="0"/>
            </a:endParaRPr>
          </a:p>
        </p:txBody>
      </p:sp>
    </p:spTree>
    <p:extLst>
      <p:ext uri="{BB962C8B-B14F-4D97-AF65-F5344CB8AC3E}">
        <p14:creationId xmlns:p14="http://schemas.microsoft.com/office/powerpoint/2010/main" val="345455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DA8B44-D8D6-471E-AD2C-3065E35A529D}"/>
              </a:ext>
            </a:extLst>
          </p:cNvPr>
          <p:cNvPicPr>
            <a:picLocks noChangeAspect="1"/>
          </p:cNvPicPr>
          <p:nvPr/>
        </p:nvPicPr>
        <p:blipFill>
          <a:blip r:embed="rId2"/>
          <a:stretch>
            <a:fillRect/>
          </a:stretch>
        </p:blipFill>
        <p:spPr>
          <a:xfrm>
            <a:off x="1306890" y="969379"/>
            <a:ext cx="7185946" cy="3865857"/>
          </a:xfrm>
          <a:prstGeom prst="rect">
            <a:avLst/>
          </a:prstGeom>
        </p:spPr>
      </p:pic>
      <p:sp>
        <p:nvSpPr>
          <p:cNvPr id="3" name="Rectangle 2">
            <a:extLst>
              <a:ext uri="{FF2B5EF4-FFF2-40B4-BE49-F238E27FC236}">
                <a16:creationId xmlns:a16="http://schemas.microsoft.com/office/drawing/2014/main" id="{63ECFEC4-4CBF-45A0-845A-0A64ABE6BC52}"/>
              </a:ext>
            </a:extLst>
          </p:cNvPr>
          <p:cNvSpPr/>
          <p:nvPr/>
        </p:nvSpPr>
        <p:spPr>
          <a:xfrm>
            <a:off x="124691" y="5001490"/>
            <a:ext cx="9019309" cy="1477328"/>
          </a:xfrm>
          <a:prstGeom prst="rect">
            <a:avLst/>
          </a:prstGeom>
        </p:spPr>
        <p:txBody>
          <a:bodyPr wrap="square">
            <a:spAutoFit/>
          </a:bodyPr>
          <a:lstStyle/>
          <a:p>
            <a:r>
              <a:rPr lang="en-US" b="1" dirty="0">
                <a:latin typeface="Georgia" panose="02040502050405020303" pitchFamily="18" charset="0"/>
              </a:rPr>
              <a:t>Nationwide coronavirus testing — Jung </a:t>
            </a:r>
            <a:r>
              <a:rPr lang="en-US" b="1" dirty="0" err="1">
                <a:latin typeface="Georgia" panose="02040502050405020303" pitchFamily="18" charset="0"/>
              </a:rPr>
              <a:t>Eun-kyeong</a:t>
            </a:r>
            <a:endParaRPr lang="en-US" b="1" dirty="0">
              <a:latin typeface="Georgia" panose="02040502050405020303" pitchFamily="18" charset="0"/>
            </a:endParaRPr>
          </a:p>
          <a:p>
            <a:r>
              <a:rPr lang="en-US" dirty="0">
                <a:latin typeface="Georgia" panose="02040502050405020303" pitchFamily="18" charset="0"/>
              </a:rPr>
              <a:t>The director of South Korea's Centers for Disease Control and Prevention has been hailed as a "national hero," with local media reports saying she rarely slept and refused to leave the office in the name of fighting the outbreak. Jung helped steer the way for deploying mass nationwide coronavirus testing.</a:t>
            </a:r>
            <a:endParaRPr lang="en-US" b="0" dirty="0">
              <a:effectLst/>
              <a:latin typeface="Georgia" panose="02040502050405020303" pitchFamily="18" charset="0"/>
            </a:endParaRPr>
          </a:p>
        </p:txBody>
      </p:sp>
    </p:spTree>
    <p:extLst>
      <p:ext uri="{BB962C8B-B14F-4D97-AF65-F5344CB8AC3E}">
        <p14:creationId xmlns:p14="http://schemas.microsoft.com/office/powerpoint/2010/main" val="4106420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C02F5B-6A52-4CDC-BD46-83F92DC3D111}"/>
              </a:ext>
            </a:extLst>
          </p:cNvPr>
          <p:cNvPicPr>
            <a:picLocks noChangeAspect="1"/>
          </p:cNvPicPr>
          <p:nvPr/>
        </p:nvPicPr>
        <p:blipFill>
          <a:blip r:embed="rId2"/>
          <a:stretch>
            <a:fillRect/>
          </a:stretch>
        </p:blipFill>
        <p:spPr>
          <a:xfrm>
            <a:off x="1425879" y="969380"/>
            <a:ext cx="6928412" cy="3727311"/>
          </a:xfrm>
          <a:prstGeom prst="rect">
            <a:avLst/>
          </a:prstGeom>
        </p:spPr>
      </p:pic>
      <p:sp>
        <p:nvSpPr>
          <p:cNvPr id="3" name="Rectangle 2">
            <a:extLst>
              <a:ext uri="{FF2B5EF4-FFF2-40B4-BE49-F238E27FC236}">
                <a16:creationId xmlns:a16="http://schemas.microsoft.com/office/drawing/2014/main" id="{17D570FC-F101-4974-9C8C-78F268E7964D}"/>
              </a:ext>
            </a:extLst>
          </p:cNvPr>
          <p:cNvSpPr/>
          <p:nvPr/>
        </p:nvSpPr>
        <p:spPr>
          <a:xfrm>
            <a:off x="0" y="4966855"/>
            <a:ext cx="9144000" cy="1477328"/>
          </a:xfrm>
          <a:prstGeom prst="rect">
            <a:avLst/>
          </a:prstGeom>
        </p:spPr>
        <p:txBody>
          <a:bodyPr wrap="square">
            <a:spAutoFit/>
          </a:bodyPr>
          <a:lstStyle/>
          <a:p>
            <a:r>
              <a:rPr lang="en-US" b="1" dirty="0">
                <a:latin typeface="Georgia" panose="02040502050405020303" pitchFamily="18" charset="0"/>
              </a:rPr>
              <a:t>Paving the way for the EU — Mette Frederiksen</a:t>
            </a:r>
          </a:p>
          <a:p>
            <a:r>
              <a:rPr lang="en-US" dirty="0">
                <a:latin typeface="Georgia" panose="02040502050405020303" pitchFamily="18" charset="0"/>
              </a:rPr>
              <a:t>Under Frederiksen's leadership, Denmark was one of the first countries in Europe to respond to the spread of the coronavirus, implementing strict measures in the first half of March. Among a number of actions taken, the country shut down its borders to all visitors without a valid entry visa on March 14.</a:t>
            </a:r>
            <a:endParaRPr lang="en-US" b="0" dirty="0">
              <a:effectLst/>
              <a:latin typeface="Georgia" panose="02040502050405020303" pitchFamily="18" charset="0"/>
            </a:endParaRPr>
          </a:p>
        </p:txBody>
      </p:sp>
    </p:spTree>
    <p:extLst>
      <p:ext uri="{BB962C8B-B14F-4D97-AF65-F5344CB8AC3E}">
        <p14:creationId xmlns:p14="http://schemas.microsoft.com/office/powerpoint/2010/main" val="1693844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3CE09D-BEC0-49BA-813F-4ACD179FF22C}"/>
              </a:ext>
            </a:extLst>
          </p:cNvPr>
          <p:cNvPicPr>
            <a:picLocks noChangeAspect="1"/>
          </p:cNvPicPr>
          <p:nvPr/>
        </p:nvPicPr>
        <p:blipFill>
          <a:blip r:embed="rId2"/>
          <a:stretch>
            <a:fillRect/>
          </a:stretch>
        </p:blipFill>
        <p:spPr>
          <a:xfrm>
            <a:off x="1302327" y="816981"/>
            <a:ext cx="7010400" cy="3771418"/>
          </a:xfrm>
          <a:prstGeom prst="rect">
            <a:avLst/>
          </a:prstGeom>
        </p:spPr>
      </p:pic>
      <p:sp>
        <p:nvSpPr>
          <p:cNvPr id="4" name="Rectangle 3">
            <a:extLst>
              <a:ext uri="{FF2B5EF4-FFF2-40B4-BE49-F238E27FC236}">
                <a16:creationId xmlns:a16="http://schemas.microsoft.com/office/drawing/2014/main" id="{8C95E0D5-DAF3-4968-9205-1773DF4BC361}"/>
              </a:ext>
            </a:extLst>
          </p:cNvPr>
          <p:cNvSpPr/>
          <p:nvPr/>
        </p:nvSpPr>
        <p:spPr>
          <a:xfrm>
            <a:off x="124691" y="4717473"/>
            <a:ext cx="9019309" cy="1754326"/>
          </a:xfrm>
          <a:prstGeom prst="rect">
            <a:avLst/>
          </a:prstGeom>
        </p:spPr>
        <p:txBody>
          <a:bodyPr wrap="square">
            <a:spAutoFit/>
          </a:bodyPr>
          <a:lstStyle/>
          <a:p>
            <a:r>
              <a:rPr lang="en-US" b="1" dirty="0">
                <a:latin typeface="Georgia" panose="02040502050405020303" pitchFamily="18" charset="0"/>
              </a:rPr>
              <a:t>Quick action — Tsai Ing-wen</a:t>
            </a:r>
          </a:p>
          <a:p>
            <a:r>
              <a:rPr lang="en-US" dirty="0">
                <a:latin typeface="Georgia" panose="02040502050405020303" pitchFamily="18" charset="0"/>
              </a:rPr>
              <a:t>Despite the island nation's close proximity to the epicenter of the virus, Taiwan managed to avoid a health crisis. Defying experts' predictions that Taiwan would have one of the highest infection rates, Tsai's government took early action to prevent further outbreak and introduced a travel ban on visitors from China, Hong Kong and Macau soon after the number of cases began to rise in China.</a:t>
            </a:r>
            <a:endParaRPr lang="en-US" b="0" dirty="0">
              <a:effectLst/>
              <a:latin typeface="Georgia" panose="02040502050405020303" pitchFamily="18" charset="0"/>
            </a:endParaRPr>
          </a:p>
        </p:txBody>
      </p:sp>
    </p:spTree>
    <p:extLst>
      <p:ext uri="{BB962C8B-B14F-4D97-AF65-F5344CB8AC3E}">
        <p14:creationId xmlns:p14="http://schemas.microsoft.com/office/powerpoint/2010/main" val="2978777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FCDB794E-8431-4E16-B959-64D2A0DD4C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1266825"/>
            <a:ext cx="6477000" cy="432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533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9AFFCF-DBFE-4AE9-A21A-7CA86A1D3269}"/>
              </a:ext>
            </a:extLst>
          </p:cNvPr>
          <p:cNvSpPr/>
          <p:nvPr/>
        </p:nvSpPr>
        <p:spPr>
          <a:xfrm>
            <a:off x="83130" y="3687232"/>
            <a:ext cx="9047018" cy="1754326"/>
          </a:xfrm>
          <a:prstGeom prst="rect">
            <a:avLst/>
          </a:prstGeom>
        </p:spPr>
        <p:txBody>
          <a:bodyPr wrap="square">
            <a:spAutoFit/>
          </a:bodyPr>
          <a:lstStyle/>
          <a:p>
            <a:pPr marL="285750" indent="-285750">
              <a:buFont typeface="Arial" panose="020B0604020202020204" pitchFamily="34" charset="0"/>
              <a:buChar char="•"/>
            </a:pPr>
            <a:r>
              <a:rPr lang="en-US" b="1" dirty="0">
                <a:solidFill>
                  <a:srgbClr val="141414"/>
                </a:solidFill>
                <a:latin typeface="Times New Roman" panose="02020603050405020304" pitchFamily="18" charset="0"/>
                <a:cs typeface="Times New Roman" panose="02020603050405020304" pitchFamily="18" charset="0"/>
              </a:rPr>
              <a:t>Women comprise the majority of frontline healthcare workers globally, meaning that female representation is vital in tackling the coronavirus crisis.</a:t>
            </a:r>
          </a:p>
          <a:p>
            <a:pPr marL="285750" indent="-285750">
              <a:buFont typeface="Arial" panose="020B0604020202020204" pitchFamily="34" charset="0"/>
              <a:buChar char="•"/>
            </a:pPr>
            <a:r>
              <a:rPr lang="en-US" b="1" dirty="0">
                <a:solidFill>
                  <a:srgbClr val="141414"/>
                </a:solidFill>
                <a:latin typeface="Times New Roman" panose="02020603050405020304" pitchFamily="18" charset="0"/>
                <a:cs typeface="Times New Roman" panose="02020603050405020304" pitchFamily="18" charset="0"/>
              </a:rPr>
              <a:t>70% of the world's healthcare staff are made up of women, but only 25% of global leaders are female.</a:t>
            </a:r>
          </a:p>
          <a:p>
            <a:pPr marL="285750" indent="-285750">
              <a:buFont typeface="Arial" panose="020B0604020202020204" pitchFamily="34" charset="0"/>
              <a:buChar char="•"/>
            </a:pPr>
            <a:r>
              <a:rPr lang="en-US" b="1" dirty="0">
                <a:solidFill>
                  <a:srgbClr val="141414"/>
                </a:solidFill>
                <a:latin typeface="Times New Roman" panose="02020603050405020304" pitchFamily="18" charset="0"/>
                <a:cs typeface="Times New Roman" panose="02020603050405020304" pitchFamily="18" charset="0"/>
              </a:rPr>
              <a:t>Without women in these positions, women's issues could fail to be addressed throughout the crisis.</a:t>
            </a:r>
            <a:endParaRPr lang="en-US" b="1" i="0" dirty="0">
              <a:solidFill>
                <a:srgbClr val="141414"/>
              </a:solidFill>
              <a:effectLst/>
              <a:latin typeface="Times New Roman" panose="02020603050405020304" pitchFamily="18" charset="0"/>
              <a:cs typeface="Times New Roman" panose="02020603050405020304" pitchFamily="18" charset="0"/>
            </a:endParaRPr>
          </a:p>
        </p:txBody>
      </p:sp>
      <p:pic>
        <p:nvPicPr>
          <p:cNvPr id="3074" name="Picture 2" descr="Wuhan coronavirus: Chinese doctors overwhelmed, sick, even dying ...">
            <a:extLst>
              <a:ext uri="{FF2B5EF4-FFF2-40B4-BE49-F238E27FC236}">
                <a16:creationId xmlns:a16="http://schemas.microsoft.com/office/drawing/2014/main" id="{A86264F6-9393-4EDF-8250-91CE048756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30" y="1036927"/>
            <a:ext cx="3691368" cy="18456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hanking coronavirus frontline workers | Reuters.com">
            <a:extLst>
              <a:ext uri="{FF2B5EF4-FFF2-40B4-BE49-F238E27FC236}">
                <a16:creationId xmlns:a16="http://schemas.microsoft.com/office/drawing/2014/main" id="{918B4ED5-F530-45DB-8A2D-71031FE3B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4040" y="1039093"/>
            <a:ext cx="2640899" cy="184568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allas County officials create response fund for frontline workers ...">
            <a:extLst>
              <a:ext uri="{FF2B5EF4-FFF2-40B4-BE49-F238E27FC236}">
                <a16:creationId xmlns:a16="http://schemas.microsoft.com/office/drawing/2014/main" id="{7B623049-D543-45AC-B8D4-1DE929FB96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939" y="1036927"/>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934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08739C-12C8-4B31-B71F-25C95EA6EC97}"/>
              </a:ext>
            </a:extLst>
          </p:cNvPr>
          <p:cNvPicPr>
            <a:picLocks noChangeAspect="1"/>
          </p:cNvPicPr>
          <p:nvPr/>
        </p:nvPicPr>
        <p:blipFill>
          <a:blip r:embed="rId2"/>
          <a:stretch>
            <a:fillRect/>
          </a:stretch>
        </p:blipFill>
        <p:spPr>
          <a:xfrm>
            <a:off x="0" y="969379"/>
            <a:ext cx="9144000" cy="4919241"/>
          </a:xfrm>
          <a:prstGeom prst="rect">
            <a:avLst/>
          </a:prstGeom>
        </p:spPr>
      </p:pic>
    </p:spTree>
    <p:extLst>
      <p:ext uri="{BB962C8B-B14F-4D97-AF65-F5344CB8AC3E}">
        <p14:creationId xmlns:p14="http://schemas.microsoft.com/office/powerpoint/2010/main" val="291428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ABD33F-FE6D-4327-87DB-7CB259214E3F}"/>
              </a:ext>
            </a:extLst>
          </p:cNvPr>
          <p:cNvSpPr/>
          <p:nvPr/>
        </p:nvSpPr>
        <p:spPr>
          <a:xfrm>
            <a:off x="1856509" y="2108395"/>
            <a:ext cx="6248400" cy="1200329"/>
          </a:xfrm>
          <a:prstGeom prst="rect">
            <a:avLst/>
          </a:prstGeom>
        </p:spPr>
        <p:txBody>
          <a:bodyPr wrap="square">
            <a:spAutoFit/>
          </a:bodyPr>
          <a:lstStyle/>
          <a:p>
            <a:r>
              <a:rPr lang="en-US" b="1" dirty="0">
                <a:solidFill>
                  <a:srgbClr val="121212"/>
                </a:solidFill>
                <a:latin typeface="Times New Roman" panose="02020603050405020304" pitchFamily="18" charset="0"/>
                <a:cs typeface="Times New Roman" panose="02020603050405020304" pitchFamily="18" charset="0"/>
              </a:rPr>
              <a:t>….“Correlation is obviously not causation. Being a woman doesn’t automatically make you better at handling a global pandemic. Nor does it automatically </a:t>
            </a:r>
            <a:r>
              <a:rPr lang="en-US" b="1" dirty="0">
                <a:solidFill>
                  <a:srgbClr val="E05E00"/>
                </a:solidFill>
                <a:latin typeface="Times New Roman" panose="02020603050405020304" pitchFamily="18" charset="0"/>
                <a:cs typeface="Times New Roman" panose="02020603050405020304" pitchFamily="18" charset="0"/>
                <a:hlinkClick r:id="rId2"/>
              </a:rPr>
              <a:t>make you a better leader</a:t>
            </a:r>
            <a:r>
              <a:rPr lang="en-US" b="1" dirty="0">
                <a:solidFill>
                  <a:srgbClr val="E05E00"/>
                </a:solidFill>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1EB74F45-731A-4CC4-AA23-863040F8FB07}"/>
              </a:ext>
            </a:extLst>
          </p:cNvPr>
          <p:cNvSpPr/>
          <p:nvPr/>
        </p:nvSpPr>
        <p:spPr>
          <a:xfrm>
            <a:off x="1745673" y="4140732"/>
            <a:ext cx="6248400" cy="1477328"/>
          </a:xfrm>
          <a:prstGeom prst="rect">
            <a:avLst/>
          </a:prstGeom>
        </p:spPr>
        <p:txBody>
          <a:bodyPr wrap="square">
            <a:spAutoFit/>
          </a:bodyPr>
          <a:lstStyle/>
          <a:p>
            <a:r>
              <a:rPr lang="en-US" b="1" dirty="0">
                <a:solidFill>
                  <a:srgbClr val="121212"/>
                </a:solidFill>
                <a:latin typeface="Times New Roman" panose="02020603050405020304" pitchFamily="18" charset="0"/>
                <a:cs typeface="Times New Roman" panose="02020603050405020304" pitchFamily="18" charset="0"/>
              </a:rPr>
              <a:t>…”What is true, however, is that women generally have to be better in order to </a:t>
            </a:r>
            <a:r>
              <a:rPr lang="en-US" b="1" i="1" dirty="0">
                <a:solidFill>
                  <a:srgbClr val="121212"/>
                </a:solidFill>
                <a:latin typeface="Times New Roman" panose="02020603050405020304" pitchFamily="18" charset="0"/>
                <a:cs typeface="Times New Roman" panose="02020603050405020304" pitchFamily="18" charset="0"/>
              </a:rPr>
              <a:t>become</a:t>
            </a:r>
            <a:r>
              <a:rPr lang="en-US" b="1" dirty="0">
                <a:solidFill>
                  <a:srgbClr val="121212"/>
                </a:solidFill>
                <a:latin typeface="Times New Roman" panose="02020603050405020304" pitchFamily="18" charset="0"/>
                <a:cs typeface="Times New Roman" panose="02020603050405020304" pitchFamily="18" charset="0"/>
              </a:rPr>
              <a:t> leaders; we are held to far higher standards than men. Women are rarely able to fail up in the way men can; you have to be twice as good as a man in order to be taken half as seriously. You have to work twice as hard.”</a:t>
            </a:r>
            <a:endParaRPr lang="en-US" b="1"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E6337C55-102E-4317-9753-E05A25E19800}"/>
              </a:ext>
            </a:extLst>
          </p:cNvPr>
          <p:cNvSpPr/>
          <p:nvPr/>
        </p:nvSpPr>
        <p:spPr>
          <a:xfrm>
            <a:off x="263235" y="376487"/>
            <a:ext cx="7730837" cy="954107"/>
          </a:xfrm>
          <a:prstGeom prst="rect">
            <a:avLst/>
          </a:prstGeom>
        </p:spPr>
        <p:txBody>
          <a:bodyPr wrap="square">
            <a:spAutoFit/>
          </a:bodyPr>
          <a:lstStyle/>
          <a:p>
            <a:pPr algn="ctr"/>
            <a:r>
              <a:rPr lang="en-US" sz="2800" b="1" dirty="0">
                <a:solidFill>
                  <a:srgbClr val="121212"/>
                </a:solidFill>
                <a:latin typeface="Times New Roman" panose="02020603050405020304" pitchFamily="18" charset="0"/>
                <a:cs typeface="Times New Roman" panose="02020603050405020304" pitchFamily="18" charset="0"/>
              </a:rPr>
              <a:t>The secret weapon in the fight against coronavirus: women</a:t>
            </a:r>
            <a:endParaRPr lang="en-US" sz="2800" b="1" i="0" dirty="0">
              <a:solidFill>
                <a:srgbClr val="12121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073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idx="4294967295"/>
          </p:nvPr>
        </p:nvSpPr>
        <p:spPr>
          <a:xfrm>
            <a:off x="0" y="2324100"/>
            <a:ext cx="9144000" cy="996950"/>
          </a:xfrm>
        </p:spPr>
        <p:txBody>
          <a:bodyPr>
            <a:normAutofit/>
          </a:bodyPr>
          <a:lstStyle/>
          <a:p>
            <a:pPr algn="ctr"/>
            <a:r>
              <a:rPr lang="en-US" sz="3200" b="1" dirty="0">
                <a:solidFill>
                  <a:schemeClr val="bg1"/>
                </a:solidFill>
                <a:latin typeface="Garamond" panose="02020404030301010803" pitchFamily="18" charset="0"/>
                <a:cs typeface="Arial" panose="020B0604020202020204" pitchFamily="34" charset="0"/>
              </a:rPr>
              <a:t>Thank You</a:t>
            </a:r>
          </a:p>
        </p:txBody>
      </p:sp>
    </p:spTree>
    <p:extLst>
      <p:ext uri="{BB962C8B-B14F-4D97-AF65-F5344CB8AC3E}">
        <p14:creationId xmlns:p14="http://schemas.microsoft.com/office/powerpoint/2010/main" val="2719225740"/>
      </p:ext>
    </p:extLst>
  </p:cSld>
  <p:clrMapOvr>
    <a:masterClrMapping/>
  </p:clrMapOvr>
</p:sld>
</file>

<file path=ppt/theme/theme1.xml><?xml version="1.0" encoding="utf-8"?>
<a:theme xmlns:a="http://schemas.openxmlformats.org/drawingml/2006/main" name="PTT template General">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PTT template LCT</Template>
  <TotalTime>278</TotalTime>
  <Words>642</Words>
  <Application>Microsoft Office PowerPoint</Application>
  <PresentationFormat>On-screen Show (4:3)</PresentationFormat>
  <Paragraphs>31</Paragraphs>
  <Slides>14</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Calibri Light</vt:lpstr>
      <vt:lpstr>Century Gothic</vt:lpstr>
      <vt:lpstr>Garamond</vt:lpstr>
      <vt:lpstr>Georgia</vt:lpstr>
      <vt:lpstr>Times New Roman</vt:lpstr>
      <vt:lpstr>PTT template General</vt:lpstr>
      <vt:lpstr>PowerPoint Presentation</vt:lpstr>
      <vt:lpstr>Objective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NIU RFQ</dc:creator>
  <cp:lastModifiedBy>Nitnida Phongsavath</cp:lastModifiedBy>
  <cp:revision>205</cp:revision>
  <cp:lastPrinted>2016-12-05T09:31:51Z</cp:lastPrinted>
  <dcterms:created xsi:type="dcterms:W3CDTF">2015-08-17T04:13:44Z</dcterms:created>
  <dcterms:modified xsi:type="dcterms:W3CDTF">2020-04-30T08:57:31Z</dcterms:modified>
</cp:coreProperties>
</file>